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4" r:id="rId5"/>
    <p:sldId id="275" r:id="rId6"/>
    <p:sldId id="272" r:id="rId7"/>
    <p:sldId id="256" r:id="rId8"/>
    <p:sldId id="257" r:id="rId9"/>
    <p:sldId id="258" r:id="rId10"/>
    <p:sldId id="260" r:id="rId11"/>
    <p:sldId id="267" r:id="rId12"/>
    <p:sldId id="259" r:id="rId13"/>
    <p:sldId id="261" r:id="rId14"/>
    <p:sldId id="262" r:id="rId15"/>
    <p:sldId id="263" r:id="rId16"/>
    <p:sldId id="266" r:id="rId17"/>
    <p:sldId id="268" r:id="rId18"/>
    <p:sldId id="269" r:id="rId19"/>
    <p:sldId id="270" r:id="rId20"/>
    <p:sldId id="271" r:id="rId21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340F"/>
    <a:srgbClr val="800000"/>
    <a:srgbClr val="9339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E0C1B-1958-D448-6ECE-5F21749CA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7B0AD0-8270-8F2D-1D84-CF83FF37BE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CC657-37EC-6B9A-C86A-FC127C6B7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345D-5918-4264-818D-2379200037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8CBB6-EAFB-68AC-E3B6-EF370D0DA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A4D70-9830-2F9A-E6BF-6D77DF04C5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45D6-A9CA-4CCE-B82C-4176ADD92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533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AAAC8-B440-53DB-8F22-20F451BA6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9A7F61-53D6-E847-E691-96CF81853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5930EB-D6A8-8D87-4F57-9E2B918B8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345D-5918-4264-818D-2379200037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7853A-FDDB-9B1E-6D27-B7CB64357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19890-0A43-23FA-E610-4A9DB1E4F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45D6-A9CA-4CCE-B82C-4176ADD92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44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AEBC8C-6946-53EB-A9D3-98FB43FF1E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ED3137-A5C2-A54C-139A-5825CA3A67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3812D2-6901-24CC-0B11-27C3A446B8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345D-5918-4264-818D-2379200037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21F94-F393-E85F-8B75-44007B11D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9A422D-B3EC-AAD7-FBEE-9923A7B3DB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45D6-A9CA-4CCE-B82C-4176ADD92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043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1862A2-6091-FE6B-BBFF-8780A727F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0BDD43-13C1-7BDB-4779-E0093B7A54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F476FF-FEDE-465F-BDDB-AD570881E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345D-5918-4264-818D-2379200037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953B67-9227-67A9-2AA8-45F9D7212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77651-C92A-D0E1-5D6C-6FEDE1350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45D6-A9CA-4CCE-B82C-4176ADD92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666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1DC5D-29D2-870C-395B-17EB77843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51492-A748-E286-51CF-B0EBB63BD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A2982F-598B-FB0E-C4D5-46F22E747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345D-5918-4264-818D-2379200037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7C266-A627-9F48-FF32-D7F9144BA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3433B-3AE5-03E4-FB81-9AF5CC0F2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45D6-A9CA-4CCE-B82C-4176ADD92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59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F996E-E62F-530A-A1B4-D6B9322B3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409C8-4AF0-3A6B-F956-3FFD608505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83D2E0-B32A-7684-6EF4-FB6C7382E0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75F975-1E5E-2C94-3875-8EBB41A66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345D-5918-4264-818D-2379200037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38AC6-7577-0B82-261B-C11C05D39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C0C3EC-EA88-AB4B-BBE7-078DD21B6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45D6-A9CA-4CCE-B82C-4176ADD92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72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BB79B-D056-EEBB-329D-6FCC64B7C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6A657-9777-EB6C-3FB9-035354481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C27BA8-6FEE-DDD8-FE83-A104235F58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67827F-CF68-3014-75DC-C2D80ED680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2DBDAC-6F82-4895-9D85-5C2AB91AD6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EFBA45-EC39-2558-2AA6-37B1C0412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345D-5918-4264-818D-2379200037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6AD306-8195-3E9D-A191-CA62FC4B5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19241C-5D27-7DE4-B101-6EF94A101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45D6-A9CA-4CCE-B82C-4176ADD92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70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AD19A-6575-301A-DBB5-F1DC3C008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012C73-B109-5BC3-C28D-375F2BCCE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345D-5918-4264-818D-2379200037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DEF61D-273D-BA04-5BB0-04D6413C0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2FF862-FF05-DB55-B546-2D46D3ADB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45D6-A9CA-4CCE-B82C-4176ADD92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32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524F8E6-AD9E-C422-B9F8-8BC2624ED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345D-5918-4264-818D-2379200037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954F88-321B-67C7-4392-BBBF4AF8F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215AE0-0232-BCE3-FE36-EFF1BC956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45D6-A9CA-4CCE-B82C-4176ADD92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15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7838E-BF75-5224-6E25-0A962ED3FF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68EE3-FCD2-82D4-9E14-824DBA554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8C7FF9-3EC1-F6B0-F220-6233FEA6EE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515D8-A443-1404-5E1A-84DB07966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345D-5918-4264-818D-2379200037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C2BD62-EA24-FDD9-E3A5-7E719FA4C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2633A4-DEF7-B506-CE1C-0560775E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45D6-A9CA-4CCE-B82C-4176ADD92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334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81E2F-AD6C-B0C6-243B-F9DBB76BE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22FE32-F5BB-ACB4-21C2-69C383D7D8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EEB49C-4605-E99E-9C43-B3874E685D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7822DF-4515-2EE3-2099-BE0EE4B4F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8345D-5918-4264-818D-2379200037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112915-FE4F-1034-7830-E479AD271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7DC4FE-5E98-B41C-4133-181F71290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545D6-A9CA-4CCE-B82C-4176ADD92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46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000">
              <a:srgbClr val="94340F"/>
            </a:gs>
            <a:gs pos="97000">
              <a:schemeClr val="accent2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1577BA-253B-B9C6-8BAD-9F505E57C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5A7B06-2089-86A7-0BA8-3F539F65EC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40781-F331-39EF-A999-37C1814920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38345D-5918-4264-818D-23792000378B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3A99CC-2FB6-C80D-83AB-378F591398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163ED-56E7-382F-3CDC-887A735452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545D6-A9CA-4CCE-B82C-4176ADD92F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13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congruentcounseling.com/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7A2FF-0FB2-8812-4BE5-6267415F0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11131867" cy="2452687"/>
          </a:xfrm>
        </p:spPr>
        <p:txBody>
          <a:bodyPr anchor="ctr">
            <a:normAutofit/>
          </a:bodyPr>
          <a:lstStyle/>
          <a:p>
            <a:pPr algn="ctr"/>
            <a:r>
              <a:rPr lang="en-US" sz="3600" b="1" dirty="0"/>
              <a:t>Helping your Teen Live a Healthy, Successful, </a:t>
            </a:r>
            <a:br>
              <a:rPr lang="en-US" sz="3600" b="1" dirty="0"/>
            </a:br>
            <a:r>
              <a:rPr lang="en-US" sz="3600" b="1" dirty="0"/>
              <a:t>and Fulfilled Life</a:t>
            </a:r>
            <a:br>
              <a:rPr lang="en-US" sz="3600" b="1" dirty="0"/>
            </a:br>
            <a:br>
              <a:rPr lang="en-US" sz="3600" b="1" dirty="0"/>
            </a:br>
            <a:r>
              <a:rPr lang="en-US" sz="3600" b="1" dirty="0"/>
              <a:t>April 13, 2023-  MRHS</a:t>
            </a:r>
            <a:endParaRPr lang="en-US" sz="3600" dirty="0"/>
          </a:p>
        </p:txBody>
      </p:sp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13D1B1C-A603-009F-B007-853F0CFA24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2" b="52243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096F1-FE42-FFB6-CD83-625D8C835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09082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7F93-C901-E976-20F4-42BE0A1FE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8922"/>
            <a:ext cx="10515600" cy="70167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Adolescent Life Stressors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1F89E-617A-0085-18BE-C789D5DE3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6800"/>
            <a:ext cx="4790440" cy="516191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Where do I fit in?</a:t>
            </a:r>
          </a:p>
          <a:p>
            <a:r>
              <a:rPr lang="en-US" dirty="0">
                <a:solidFill>
                  <a:schemeClr val="bg1"/>
                </a:solidFill>
              </a:rPr>
              <a:t>Friendships</a:t>
            </a:r>
          </a:p>
          <a:p>
            <a:r>
              <a:rPr lang="en-US" dirty="0">
                <a:solidFill>
                  <a:schemeClr val="bg1"/>
                </a:solidFill>
              </a:rPr>
              <a:t>Falling in love</a:t>
            </a:r>
          </a:p>
          <a:p>
            <a:r>
              <a:rPr lang="en-US" dirty="0">
                <a:solidFill>
                  <a:schemeClr val="bg1"/>
                </a:solidFill>
              </a:rPr>
              <a:t>Family life</a:t>
            </a:r>
          </a:p>
          <a:p>
            <a:r>
              <a:rPr lang="en-US" dirty="0">
                <a:solidFill>
                  <a:schemeClr val="bg1"/>
                </a:solidFill>
              </a:rPr>
              <a:t>Academic pressure to succeed</a:t>
            </a:r>
          </a:p>
          <a:p>
            <a:r>
              <a:rPr lang="en-US" dirty="0">
                <a:solidFill>
                  <a:schemeClr val="bg1"/>
                </a:solidFill>
              </a:rPr>
              <a:t>What am I going to be?</a:t>
            </a:r>
          </a:p>
          <a:p>
            <a:r>
              <a:rPr lang="en-US" dirty="0">
                <a:solidFill>
                  <a:schemeClr val="bg1"/>
                </a:solidFill>
              </a:rPr>
              <a:t>What am I good at? Or not?</a:t>
            </a:r>
          </a:p>
          <a:p>
            <a:r>
              <a:rPr lang="en-US" dirty="0">
                <a:solidFill>
                  <a:schemeClr val="bg1"/>
                </a:solidFill>
              </a:rPr>
              <a:t>Safety</a:t>
            </a:r>
          </a:p>
          <a:p>
            <a:r>
              <a:rPr lang="en-US" dirty="0">
                <a:solidFill>
                  <a:schemeClr val="bg1"/>
                </a:solidFill>
              </a:rPr>
              <a:t>Peer pressure</a:t>
            </a:r>
          </a:p>
          <a:p>
            <a:r>
              <a:rPr lang="en-US" dirty="0">
                <a:solidFill>
                  <a:schemeClr val="bg1"/>
                </a:solidFill>
              </a:rPr>
              <a:t>Bullying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5AB00D8C-0E93-9998-A56B-14DA902AC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6840" y="4947920"/>
            <a:ext cx="1686560" cy="168656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6753838-581F-BA0C-6B98-79E68EA3645C}"/>
              </a:ext>
            </a:extLst>
          </p:cNvPr>
          <p:cNvSpPr txBox="1">
            <a:spLocks/>
          </p:cNvSpPr>
          <p:nvPr/>
        </p:nvSpPr>
        <p:spPr>
          <a:xfrm>
            <a:off x="5989320" y="1087120"/>
            <a:ext cx="4790440" cy="5384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Parental expectation</a:t>
            </a:r>
          </a:p>
          <a:p>
            <a:r>
              <a:rPr lang="en-US" dirty="0">
                <a:solidFill>
                  <a:schemeClr val="bg1"/>
                </a:solidFill>
              </a:rPr>
              <a:t>Social media (FOMO)</a:t>
            </a:r>
          </a:p>
          <a:p>
            <a:r>
              <a:rPr lang="en-US" dirty="0">
                <a:solidFill>
                  <a:schemeClr val="bg1"/>
                </a:solidFill>
              </a:rPr>
              <a:t>Driving</a:t>
            </a:r>
          </a:p>
          <a:p>
            <a:r>
              <a:rPr lang="en-US" dirty="0">
                <a:solidFill>
                  <a:schemeClr val="bg1"/>
                </a:solidFill>
              </a:rPr>
              <a:t>Substance Use</a:t>
            </a:r>
          </a:p>
          <a:p>
            <a:r>
              <a:rPr lang="en-US" dirty="0">
                <a:solidFill>
                  <a:schemeClr val="bg1"/>
                </a:solidFill>
              </a:rPr>
              <a:t>Mental Health</a:t>
            </a:r>
          </a:p>
          <a:p>
            <a:r>
              <a:rPr lang="en-US" dirty="0">
                <a:solidFill>
                  <a:schemeClr val="bg1"/>
                </a:solidFill>
              </a:rPr>
              <a:t>Loss</a:t>
            </a:r>
          </a:p>
          <a:p>
            <a:r>
              <a:rPr lang="en-US" dirty="0">
                <a:solidFill>
                  <a:schemeClr val="bg1"/>
                </a:solidFill>
              </a:rPr>
              <a:t>Transitions</a:t>
            </a:r>
          </a:p>
          <a:p>
            <a:r>
              <a:rPr lang="en-US" dirty="0">
                <a:solidFill>
                  <a:schemeClr val="bg1"/>
                </a:solidFill>
              </a:rPr>
              <a:t>Getting into college</a:t>
            </a:r>
          </a:p>
          <a:p>
            <a:r>
              <a:rPr lang="en-US" dirty="0">
                <a:solidFill>
                  <a:schemeClr val="bg1"/>
                </a:solidFill>
              </a:rPr>
              <a:t>Working</a:t>
            </a:r>
          </a:p>
          <a:p>
            <a:r>
              <a:rPr lang="en-US" dirty="0">
                <a:solidFill>
                  <a:schemeClr val="bg1"/>
                </a:solidFill>
              </a:rPr>
              <a:t>Money</a:t>
            </a:r>
          </a:p>
          <a:p>
            <a:r>
              <a:rPr lang="en-US" dirty="0" err="1">
                <a:solidFill>
                  <a:schemeClr val="bg1"/>
                </a:solidFill>
              </a:rPr>
              <a:t>Etc</a:t>
            </a:r>
            <a:r>
              <a:rPr lang="en-US" dirty="0">
                <a:solidFill>
                  <a:schemeClr val="bg1"/>
                </a:solidFill>
              </a:rPr>
              <a:t>….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2853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7F93-C901-E976-20F4-42BE0A1FE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9311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Is Your Teen Struggling?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1F89E-617A-0085-18BE-C789D5DE3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1873" y="1158240"/>
            <a:ext cx="5659120" cy="5334635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Isolating more than usual, avoiding family and friends</a:t>
            </a:r>
          </a:p>
          <a:p>
            <a:r>
              <a:rPr lang="en-US" dirty="0">
                <a:solidFill>
                  <a:schemeClr val="bg1"/>
                </a:solidFill>
              </a:rPr>
              <a:t>Sleep disturbance</a:t>
            </a:r>
          </a:p>
          <a:p>
            <a:r>
              <a:rPr lang="en-US" dirty="0">
                <a:solidFill>
                  <a:schemeClr val="bg1"/>
                </a:solidFill>
              </a:rPr>
              <a:t>Easily frustrated and irritable</a:t>
            </a:r>
          </a:p>
          <a:p>
            <a:r>
              <a:rPr lang="en-US" dirty="0">
                <a:solidFill>
                  <a:schemeClr val="bg1"/>
                </a:solidFill>
              </a:rPr>
              <a:t>Periods of sadness, crying</a:t>
            </a:r>
          </a:p>
          <a:p>
            <a:r>
              <a:rPr lang="en-US" dirty="0">
                <a:solidFill>
                  <a:schemeClr val="bg1"/>
                </a:solidFill>
              </a:rPr>
              <a:t>Lack of interest in normal activities</a:t>
            </a:r>
          </a:p>
          <a:p>
            <a:r>
              <a:rPr lang="en-US" dirty="0">
                <a:solidFill>
                  <a:schemeClr val="bg1"/>
                </a:solidFill>
              </a:rPr>
              <a:t>Appetite changes</a:t>
            </a:r>
          </a:p>
          <a:p>
            <a:r>
              <a:rPr lang="en-US" dirty="0">
                <a:solidFill>
                  <a:schemeClr val="bg1"/>
                </a:solidFill>
              </a:rPr>
              <a:t>Changes in friendships</a:t>
            </a:r>
          </a:p>
          <a:p>
            <a:r>
              <a:rPr lang="en-US" dirty="0">
                <a:solidFill>
                  <a:schemeClr val="bg1"/>
                </a:solidFill>
              </a:rPr>
              <a:t>Anger outbursts</a:t>
            </a:r>
          </a:p>
          <a:p>
            <a:r>
              <a:rPr lang="en-US" dirty="0">
                <a:solidFill>
                  <a:schemeClr val="bg1"/>
                </a:solidFill>
              </a:rPr>
              <a:t>Fearful, nervous, anxious</a:t>
            </a:r>
          </a:p>
          <a:p>
            <a:r>
              <a:rPr lang="en-US" dirty="0">
                <a:solidFill>
                  <a:schemeClr val="bg1"/>
                </a:solidFill>
              </a:rPr>
              <a:t>Substance use initiation</a:t>
            </a:r>
          </a:p>
          <a:p>
            <a:r>
              <a:rPr lang="en-US" dirty="0">
                <a:solidFill>
                  <a:schemeClr val="bg1"/>
                </a:solidFill>
              </a:rPr>
              <a:t>Chronic physical complaints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75188DCF-F7C6-1D8E-3E3A-8FC3C0B8A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287" y="4942948"/>
            <a:ext cx="1686560" cy="1686560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9BAFA44-F6E5-656B-BBDB-1B432A79616D}"/>
              </a:ext>
            </a:extLst>
          </p:cNvPr>
          <p:cNvSpPr txBox="1">
            <a:spLocks/>
          </p:cNvSpPr>
          <p:nvPr/>
        </p:nvSpPr>
        <p:spPr>
          <a:xfrm>
            <a:off x="7760487" y="2129790"/>
            <a:ext cx="2978633" cy="259842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300" b="1" dirty="0">
                <a:solidFill>
                  <a:srgbClr val="FFFF00"/>
                </a:solidFill>
              </a:rPr>
              <a:t>Depression?</a:t>
            </a:r>
          </a:p>
          <a:p>
            <a:pPr marL="0" indent="0">
              <a:buNone/>
            </a:pPr>
            <a:r>
              <a:rPr lang="en-US" sz="4300" b="1" dirty="0">
                <a:solidFill>
                  <a:srgbClr val="FFFF00"/>
                </a:solidFill>
              </a:rPr>
              <a:t>Anxiety?</a:t>
            </a:r>
          </a:p>
          <a:p>
            <a:pPr marL="0" indent="0">
              <a:buNone/>
            </a:pPr>
            <a:r>
              <a:rPr lang="en-US" sz="4300" b="1" dirty="0">
                <a:solidFill>
                  <a:srgbClr val="FFFF00"/>
                </a:solidFill>
              </a:rPr>
              <a:t>Bipolar?</a:t>
            </a:r>
          </a:p>
          <a:p>
            <a:pPr marL="0" indent="0">
              <a:buNone/>
            </a:pPr>
            <a:r>
              <a:rPr lang="en-US" sz="4300" b="1" dirty="0">
                <a:solidFill>
                  <a:srgbClr val="FFFF00"/>
                </a:solidFill>
              </a:rPr>
              <a:t>ADHD?</a:t>
            </a:r>
          </a:p>
          <a:p>
            <a:pPr marL="0" indent="0">
              <a:buNone/>
            </a:pPr>
            <a:r>
              <a:rPr lang="en-US" sz="4300" b="1" dirty="0">
                <a:solidFill>
                  <a:srgbClr val="FFFF00"/>
                </a:solidFill>
              </a:rPr>
              <a:t>SUD?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0006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7F93-C901-E976-20F4-42BE0A1FE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1846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Reach Out for Help Now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2E4601A-07B1-EAAC-DBF2-FF17D0C6D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4051" y="4806315"/>
            <a:ext cx="1686560" cy="168656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844CD24-CD99-F098-8AD0-A571E8DD3E8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13629" y="1526540"/>
            <a:ext cx="6090920" cy="4792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bg1"/>
                </a:solidFill>
              </a:rPr>
              <a:t>Thoughts of suicide</a:t>
            </a:r>
          </a:p>
          <a:p>
            <a:r>
              <a:rPr lang="en-US" sz="3600" dirty="0">
                <a:solidFill>
                  <a:schemeClr val="bg1"/>
                </a:solidFill>
              </a:rPr>
              <a:t>Talking about wanting to die</a:t>
            </a:r>
          </a:p>
          <a:p>
            <a:r>
              <a:rPr lang="en-US" sz="3600" dirty="0">
                <a:solidFill>
                  <a:schemeClr val="bg1"/>
                </a:solidFill>
              </a:rPr>
              <a:t>Self injurious behavior</a:t>
            </a:r>
          </a:p>
          <a:p>
            <a:r>
              <a:rPr lang="en-US" sz="3600" dirty="0">
                <a:solidFill>
                  <a:schemeClr val="bg1"/>
                </a:solidFill>
              </a:rPr>
              <a:t>Reports of abuse, rape</a:t>
            </a:r>
          </a:p>
          <a:p>
            <a:r>
              <a:rPr lang="en-US" sz="3600" dirty="0">
                <a:solidFill>
                  <a:schemeClr val="bg1"/>
                </a:solidFill>
              </a:rPr>
              <a:t>Regular substance abuse</a:t>
            </a:r>
          </a:p>
          <a:p>
            <a:r>
              <a:rPr lang="en-US" sz="3600" dirty="0">
                <a:solidFill>
                  <a:schemeClr val="bg1"/>
                </a:solidFill>
              </a:rPr>
              <a:t>Experienced traumatic event</a:t>
            </a:r>
          </a:p>
          <a:p>
            <a:r>
              <a:rPr lang="en-US" sz="3600" dirty="0">
                <a:solidFill>
                  <a:schemeClr val="bg1"/>
                </a:solidFill>
              </a:rPr>
              <a:t>They ask for help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4309E3E-A085-E4C6-D479-C7DB0A235CFC}"/>
              </a:ext>
            </a:extLst>
          </p:cNvPr>
          <p:cNvSpPr txBox="1">
            <a:spLocks/>
          </p:cNvSpPr>
          <p:nvPr/>
        </p:nvSpPr>
        <p:spPr>
          <a:xfrm>
            <a:off x="7006371" y="2248611"/>
            <a:ext cx="4145280" cy="20693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FFFF00"/>
                </a:solidFill>
              </a:rPr>
              <a:t>911 for emergency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rgbClr val="FFFF00"/>
                </a:solidFill>
              </a:rPr>
              <a:t>988 is the crisis hotline</a:t>
            </a:r>
          </a:p>
          <a:p>
            <a:endParaRPr lang="en-US" b="1" dirty="0">
              <a:solidFill>
                <a:srgbClr val="FFFF00"/>
              </a:solidFill>
            </a:endParaRPr>
          </a:p>
          <a:p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6639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7F93-C901-E976-20F4-42BE0A1FE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02"/>
            <a:ext cx="10515600" cy="64071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Things You Can do to Help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1F89E-617A-0085-18BE-C789D5DE3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160" y="1101483"/>
            <a:ext cx="10515600" cy="5517515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Be available</a:t>
            </a:r>
          </a:p>
          <a:p>
            <a:r>
              <a:rPr lang="en-US" dirty="0">
                <a:solidFill>
                  <a:schemeClr val="bg1"/>
                </a:solidFill>
              </a:rPr>
              <a:t>Listen without Lecturing</a:t>
            </a:r>
          </a:p>
          <a:p>
            <a:r>
              <a:rPr lang="en-US" dirty="0">
                <a:solidFill>
                  <a:schemeClr val="bg1"/>
                </a:solidFill>
              </a:rPr>
              <a:t>Lead by Example</a:t>
            </a:r>
          </a:p>
          <a:p>
            <a:r>
              <a:rPr lang="en-US" dirty="0">
                <a:solidFill>
                  <a:schemeClr val="bg1"/>
                </a:solidFill>
              </a:rPr>
              <a:t>Check in with them</a:t>
            </a:r>
          </a:p>
          <a:p>
            <a:r>
              <a:rPr lang="en-US" dirty="0">
                <a:solidFill>
                  <a:schemeClr val="bg1"/>
                </a:solidFill>
              </a:rPr>
              <a:t>Encourage them to talk</a:t>
            </a:r>
          </a:p>
          <a:p>
            <a:r>
              <a:rPr lang="en-US" dirty="0">
                <a:solidFill>
                  <a:schemeClr val="bg1"/>
                </a:solidFill>
              </a:rPr>
              <a:t>Ask open ended questions</a:t>
            </a:r>
          </a:p>
          <a:p>
            <a:r>
              <a:rPr lang="en-US" dirty="0">
                <a:solidFill>
                  <a:schemeClr val="bg1"/>
                </a:solidFill>
              </a:rPr>
              <a:t>Catch them doing the right things</a:t>
            </a:r>
          </a:p>
          <a:p>
            <a:r>
              <a:rPr lang="en-US" dirty="0">
                <a:solidFill>
                  <a:schemeClr val="bg1"/>
                </a:solidFill>
              </a:rPr>
              <a:t>Ask questions about friends</a:t>
            </a:r>
          </a:p>
          <a:p>
            <a:r>
              <a:rPr lang="en-US" dirty="0">
                <a:solidFill>
                  <a:schemeClr val="bg1"/>
                </a:solidFill>
              </a:rPr>
              <a:t>Talk about decision making</a:t>
            </a:r>
          </a:p>
          <a:p>
            <a:r>
              <a:rPr lang="en-US" dirty="0">
                <a:solidFill>
                  <a:schemeClr val="bg1"/>
                </a:solidFill>
              </a:rPr>
              <a:t>Help them weigh out pros and cons</a:t>
            </a:r>
          </a:p>
          <a:p>
            <a:r>
              <a:rPr lang="en-US" dirty="0">
                <a:solidFill>
                  <a:schemeClr val="bg1"/>
                </a:solidFill>
              </a:rPr>
              <a:t>Help them prepare for life transitions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2E4601A-07B1-EAAC-DBF2-FF17D0C6D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1811" y="4708918"/>
            <a:ext cx="1686560" cy="168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624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7F93-C901-E976-20F4-42BE0A1FE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1082"/>
            <a:ext cx="10515600" cy="64071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More Things You Can Do To Help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1F89E-617A-0085-18BE-C789D5DE3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4280" y="1426603"/>
            <a:ext cx="10515600" cy="551751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Build in some fun time with your teen, but don’t make them.</a:t>
            </a:r>
          </a:p>
          <a:p>
            <a:r>
              <a:rPr lang="en-US" dirty="0">
                <a:solidFill>
                  <a:schemeClr val="bg1"/>
                </a:solidFill>
              </a:rPr>
              <a:t>Offer to help, but be careful not to give it unsolicited</a:t>
            </a:r>
          </a:p>
          <a:p>
            <a:r>
              <a:rPr lang="en-US" dirty="0">
                <a:solidFill>
                  <a:schemeClr val="bg1"/>
                </a:solidFill>
              </a:rPr>
              <a:t>Talk about your day with them</a:t>
            </a:r>
          </a:p>
          <a:p>
            <a:r>
              <a:rPr lang="en-US" dirty="0">
                <a:solidFill>
                  <a:schemeClr val="bg1"/>
                </a:solidFill>
              </a:rPr>
              <a:t>Model awkwardly talking about feelings</a:t>
            </a:r>
          </a:p>
          <a:p>
            <a:r>
              <a:rPr lang="en-US" dirty="0">
                <a:solidFill>
                  <a:schemeClr val="bg1"/>
                </a:solidFill>
              </a:rPr>
              <a:t>Support their interests, ask questions</a:t>
            </a:r>
          </a:p>
          <a:p>
            <a:r>
              <a:rPr lang="en-US" dirty="0">
                <a:solidFill>
                  <a:schemeClr val="bg1"/>
                </a:solidFill>
              </a:rPr>
              <a:t>Talk about how you handle making mistakes</a:t>
            </a:r>
          </a:p>
          <a:p>
            <a:r>
              <a:rPr lang="en-US" dirty="0">
                <a:solidFill>
                  <a:schemeClr val="bg1"/>
                </a:solidFill>
              </a:rPr>
              <a:t>Let them know you love them</a:t>
            </a:r>
          </a:p>
          <a:p>
            <a:r>
              <a:rPr lang="en-US" dirty="0">
                <a:solidFill>
                  <a:schemeClr val="bg1"/>
                </a:solidFill>
              </a:rPr>
              <a:t>Be a safe place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2E4601A-07B1-EAAC-DBF2-FF17D0C6D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371" y="4932438"/>
            <a:ext cx="1686560" cy="168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673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7F93-C901-E976-20F4-42BE0A1FE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02"/>
            <a:ext cx="10515600" cy="64071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Supporting the College Bound Teen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1F89E-617A-0085-18BE-C789D5DE3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1483"/>
            <a:ext cx="10515600" cy="5517515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bg1"/>
                </a:solidFill>
              </a:rPr>
              <a:t>Park the Helicopter: let them work it out unless they ask for help.</a:t>
            </a:r>
          </a:p>
          <a:p>
            <a:r>
              <a:rPr lang="en-US" dirty="0">
                <a:solidFill>
                  <a:schemeClr val="bg1"/>
                </a:solidFill>
              </a:rPr>
              <a:t>Encourage Resourcefulness: colleges have resources. Tutoring services, health services, counseling services, social networks.</a:t>
            </a:r>
          </a:p>
          <a:p>
            <a:r>
              <a:rPr lang="en-US" dirty="0">
                <a:solidFill>
                  <a:schemeClr val="bg1"/>
                </a:solidFill>
              </a:rPr>
              <a:t>Encourage Resilience: be supportive when things go wrong, not as planned or harder than they thought.</a:t>
            </a:r>
          </a:p>
          <a:p>
            <a:r>
              <a:rPr lang="en-US" dirty="0">
                <a:solidFill>
                  <a:schemeClr val="bg1"/>
                </a:solidFill>
              </a:rPr>
              <a:t>Support Career Discovery: encourage discussion around career fit and encourage career coaches or counselors at school and universities.</a:t>
            </a:r>
          </a:p>
          <a:p>
            <a:r>
              <a:rPr lang="en-US" dirty="0">
                <a:solidFill>
                  <a:schemeClr val="bg1"/>
                </a:solidFill>
              </a:rPr>
              <a:t>Recognize Risk: If you suspect a problem, take action and ask for help.</a:t>
            </a:r>
          </a:p>
          <a:p>
            <a:r>
              <a:rPr lang="en-US" dirty="0">
                <a:solidFill>
                  <a:schemeClr val="bg1"/>
                </a:solidFill>
              </a:rPr>
              <a:t>Be there for your young adult without being intrusive. </a:t>
            </a:r>
          </a:p>
          <a:p>
            <a:r>
              <a:rPr lang="en-US" dirty="0">
                <a:solidFill>
                  <a:schemeClr val="bg1"/>
                </a:solidFill>
              </a:rPr>
              <a:t>Anticipate change in their mood.</a:t>
            </a:r>
          </a:p>
          <a:p>
            <a:r>
              <a:rPr lang="en-US" dirty="0">
                <a:solidFill>
                  <a:schemeClr val="bg1"/>
                </a:solidFill>
              </a:rPr>
              <a:t>You are an important source of support, take care of you.</a:t>
            </a:r>
          </a:p>
          <a:p>
            <a:r>
              <a:rPr lang="en-US" dirty="0">
                <a:solidFill>
                  <a:schemeClr val="bg1"/>
                </a:solidFill>
              </a:rPr>
              <a:t>Be aware of your own emotions and seek support as needed.</a:t>
            </a:r>
          </a:p>
          <a:p>
            <a:r>
              <a:rPr lang="en-US" dirty="0">
                <a:solidFill>
                  <a:schemeClr val="bg1"/>
                </a:solidFill>
              </a:rPr>
              <a:t>Rediscover your talents and interests.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2E4601A-07B1-EAAC-DBF2-FF17D0C6D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371" y="4932438"/>
            <a:ext cx="1686560" cy="168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699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7F93-C901-E976-20F4-42BE0A1FE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002"/>
            <a:ext cx="10515600" cy="64071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Thank You for Attending Tonight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1F89E-617A-0085-18BE-C789D5DE3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75360"/>
            <a:ext cx="10515600" cy="55175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36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44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en-US" sz="44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en-US" sz="44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endParaRPr lang="en-US" sz="44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4400" dirty="0">
                <a:solidFill>
                  <a:srgbClr val="FFFF00"/>
                </a:solidFill>
              </a:rPr>
              <a:t>Can we answer any questions for you?</a:t>
            </a:r>
            <a:endParaRPr lang="en-US" sz="44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</a:rPr>
              <a:t>Thank you for allowing us to be of service.</a:t>
            </a:r>
          </a:p>
          <a:p>
            <a:pPr marL="0" indent="0" algn="ctr">
              <a:buNone/>
            </a:pP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2E4601A-07B1-EAAC-DBF2-FF17D0C6D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371" y="4932438"/>
            <a:ext cx="1686560" cy="1686560"/>
          </a:xfrm>
          <a:prstGeom prst="rect">
            <a:avLst/>
          </a:prstGeom>
        </p:spPr>
      </p:pic>
      <p:pic>
        <p:nvPicPr>
          <p:cNvPr id="6" name="Picture 5" descr="A large crowd of people at a concert&#10;&#10;Description automatically generated with medium confidence">
            <a:extLst>
              <a:ext uri="{FF2B5EF4-FFF2-40B4-BE49-F238E27FC236}">
                <a16:creationId xmlns:a16="http://schemas.microsoft.com/office/drawing/2014/main" id="{BF54F23E-C331-04FA-14BD-FC21E2844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879717"/>
            <a:ext cx="5892799" cy="428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559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7F93-C901-E976-20F4-42BE0A1FE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2842"/>
            <a:ext cx="10515600" cy="64071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Congruent Counseling Services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and Integrative Counseling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1F89E-617A-0085-18BE-C789D5DE3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560" y="1767840"/>
            <a:ext cx="11369040" cy="4725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</a:rPr>
              <a:t>Check out or website: </a:t>
            </a:r>
            <a:r>
              <a:rPr lang="en-US" sz="4000" dirty="0">
                <a:solidFill>
                  <a:srgbClr val="FFFF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www.congruentcounseling.com</a:t>
            </a:r>
            <a:endParaRPr lang="en-US" sz="4000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</a:rPr>
              <a:t>Call us if you think you need help </a:t>
            </a:r>
            <a:r>
              <a:rPr lang="en-US" sz="4000" dirty="0">
                <a:solidFill>
                  <a:srgbClr val="FFFF00"/>
                </a:solidFill>
              </a:rPr>
              <a:t>410-740-8066</a:t>
            </a:r>
          </a:p>
          <a:p>
            <a:pPr marL="0" indent="0" algn="ctr">
              <a:buNone/>
            </a:pPr>
            <a:endParaRPr lang="en-US" sz="4000" dirty="0">
              <a:solidFill>
                <a:srgbClr val="FFFF00"/>
              </a:solidFill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</a:rPr>
              <a:t>Mental Health Therapy 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</a:rPr>
              <a:t>Substance Use Disorder Treatment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</a:rPr>
              <a:t>Intensive DBT Treatment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2E4601A-07B1-EAAC-DBF2-FF17D0C6D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371" y="4932438"/>
            <a:ext cx="1686560" cy="168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38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812E6-DA5E-1D70-D1AF-6EE7CAE0A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786187" cy="2452687"/>
          </a:xfrm>
        </p:spPr>
        <p:txBody>
          <a:bodyPr anchor="ctr">
            <a:normAutofit/>
          </a:bodyPr>
          <a:lstStyle/>
          <a:p>
            <a:r>
              <a:rPr lang="en-US" dirty="0"/>
              <a:t>What Do We Want for Our Students?</a:t>
            </a:r>
          </a:p>
        </p:txBody>
      </p:sp>
      <p:pic>
        <p:nvPicPr>
          <p:cNvPr id="5" name="Picture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C03C913A-CBD1-57AE-7735-31302C5806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37" b="6867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A36646-C302-3996-6536-D43784812F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0626" y="3752851"/>
            <a:ext cx="6708770" cy="2038350"/>
          </a:xfrm>
        </p:spPr>
        <p:txBody>
          <a:bodyPr anchor="ctr">
            <a:normAutofit/>
          </a:bodyPr>
          <a:lstStyle/>
          <a:p>
            <a:r>
              <a:rPr lang="en-US" sz="4400" dirty="0"/>
              <a:t>Happy, Healthy, &amp; Engaged</a:t>
            </a:r>
          </a:p>
          <a:p>
            <a:r>
              <a:rPr lang="en-US" sz="4400" dirty="0"/>
              <a:t>Post Secondary Options </a:t>
            </a:r>
          </a:p>
        </p:txBody>
      </p:sp>
    </p:spTree>
    <p:extLst>
      <p:ext uri="{BB962C8B-B14F-4D97-AF65-F5344CB8AC3E}">
        <p14:creationId xmlns:p14="http://schemas.microsoft.com/office/powerpoint/2010/main" val="476123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912EB8-76A5-D502-5AC1-D1837088C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920" y="365125"/>
            <a:ext cx="5459597" cy="1807305"/>
          </a:xfrm>
        </p:spPr>
        <p:txBody>
          <a:bodyPr>
            <a:normAutofit/>
          </a:bodyPr>
          <a:lstStyle/>
          <a:p>
            <a:r>
              <a:rPr lang="en-US" sz="3700" dirty="0"/>
              <a:t>Developing a Well-rounded </a:t>
            </a:r>
            <a:br>
              <a:rPr lang="en-US" sz="3700" dirty="0"/>
            </a:br>
            <a:r>
              <a:rPr lang="en-US" sz="3700" dirty="0"/>
              <a:t>and Competitive Resume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CE1550-400C-36BA-5EA2-AD298BF5D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400" b="1" dirty="0"/>
              <a:t>Ms. Raquel </a:t>
            </a:r>
            <a:r>
              <a:rPr lang="en-US" sz="2400" b="1" dirty="0" err="1"/>
              <a:t>Sobczac</a:t>
            </a:r>
            <a:r>
              <a:rPr lang="en-US" sz="2400" b="1" dirty="0"/>
              <a:t> </a:t>
            </a:r>
          </a:p>
          <a:p>
            <a:pPr marL="0" indent="0">
              <a:buNone/>
            </a:pPr>
            <a:r>
              <a:rPr lang="en-US" sz="2400" b="1" dirty="0"/>
              <a:t>Admissions Representative </a:t>
            </a:r>
          </a:p>
          <a:p>
            <a:pPr marL="0" indent="0">
              <a:buNone/>
            </a:pPr>
            <a:r>
              <a:rPr lang="en-US" sz="2400" b="1" dirty="0"/>
              <a:t>University of Maryland</a:t>
            </a:r>
          </a:p>
        </p:txBody>
      </p:sp>
      <p:pic>
        <p:nvPicPr>
          <p:cNvPr id="7" name="Picture 6" descr="A group of people posing for a photo in front of a statue&#10;&#10;Description automatically generated">
            <a:extLst>
              <a:ext uri="{FF2B5EF4-FFF2-40B4-BE49-F238E27FC236}">
                <a16:creationId xmlns:a16="http://schemas.microsoft.com/office/drawing/2014/main" id="{33159029-5C15-5025-AB20-9056194262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145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49908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55409-C517-3CAB-A80B-52C55F2A18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4198" y="1248878"/>
            <a:ext cx="9898602" cy="181432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Helping your Teen Live a Healthy, Successful, and Fulfilled Life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59BF79-AEA8-4343-5F38-804C89C0B3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1499" y="4161331"/>
            <a:ext cx="9144000" cy="1655762"/>
          </a:xfrm>
        </p:spPr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Mark Donovan, LCPC, LCADC, CCO</a:t>
            </a:r>
          </a:p>
          <a:p>
            <a:r>
              <a:rPr lang="en-US" b="1" dirty="0">
                <a:solidFill>
                  <a:schemeClr val="bg1"/>
                </a:solidFill>
              </a:rPr>
              <a:t>Shannon Garrett, LMSW, LCADC</a:t>
            </a:r>
          </a:p>
          <a:p>
            <a:r>
              <a:rPr lang="en-US" b="1" dirty="0">
                <a:solidFill>
                  <a:schemeClr val="bg1"/>
                </a:solidFill>
              </a:rPr>
              <a:t>Congruent Counseling Services and Integrative Counseling</a:t>
            </a:r>
          </a:p>
        </p:txBody>
      </p:sp>
    </p:spTree>
    <p:extLst>
      <p:ext uri="{BB962C8B-B14F-4D97-AF65-F5344CB8AC3E}">
        <p14:creationId xmlns:p14="http://schemas.microsoft.com/office/powerpoint/2010/main" val="270499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A910C-FC17-028F-91DE-3FE738341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2825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Marriott’s Ridge High School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6E467-6346-EF77-9522-5FE5C874E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47565"/>
            <a:ext cx="10734040" cy="544530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Adolescents think differently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Values and Morals, good job parents!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Teen Stages of Development, gaining autonomy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Identifying Life Stressors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Adolescents</a:t>
            </a:r>
          </a:p>
          <a:p>
            <a:pPr lvl="1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College bound teens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Warning signs that your child needs help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Depression, Anxiety and SUD symptoms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Things you can do to protect and prepare your child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Where to find help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Q and A</a:t>
            </a: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7D1BA0D-7B15-9C5D-F359-EC51735F6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9040" y="4784801"/>
            <a:ext cx="1868914" cy="1868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71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7F93-C901-E976-20F4-42BE0A1FE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773" y="187052"/>
            <a:ext cx="10515600" cy="62284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Adolescent Thinking</a:t>
            </a:r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FA39935A-BC2B-6D64-08FC-6F0A542540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00" y="809898"/>
            <a:ext cx="10419642" cy="5861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 descr="Logo&#10;&#10;Description automatically generated">
            <a:extLst>
              <a:ext uri="{FF2B5EF4-FFF2-40B4-BE49-F238E27FC236}">
                <a16:creationId xmlns:a16="http://schemas.microsoft.com/office/drawing/2014/main" id="{E86CBF59-4733-2208-73D2-E168F93275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793" y="4992414"/>
            <a:ext cx="1678534" cy="167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48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">
            <a:extLst>
              <a:ext uri="{FF2B5EF4-FFF2-40B4-BE49-F238E27FC236}">
                <a16:creationId xmlns:a16="http://schemas.microsoft.com/office/drawing/2014/main" id="{00B38156-72CB-4816-91FD-23F655A13F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08" y="249755"/>
            <a:ext cx="11303983" cy="6497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Content Placeholder 3" descr="Logo&#10;&#10;Description automatically generated">
            <a:extLst>
              <a:ext uri="{FF2B5EF4-FFF2-40B4-BE49-F238E27FC236}">
                <a16:creationId xmlns:a16="http://schemas.microsoft.com/office/drawing/2014/main" id="{D5222665-8DC3-8717-1EC2-7004408FBA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457" y="4929711"/>
            <a:ext cx="1678534" cy="167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8842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7F93-C901-E976-20F4-42BE0A1FE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99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The Trapeze Artist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1F89E-617A-0085-18BE-C789D5DE3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87120"/>
            <a:ext cx="10515600" cy="508984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Erik Erikson presented the Adolescent as a trapeze artist.</a:t>
            </a:r>
          </a:p>
          <a:p>
            <a:r>
              <a:rPr lang="en-US" dirty="0">
                <a:solidFill>
                  <a:schemeClr val="bg1"/>
                </a:solidFill>
              </a:rPr>
              <a:t>How the young person in the middle of vigorous motion must let go of their safe hold on childhood and reach out for a firm grasp on adulthood.</a:t>
            </a:r>
          </a:p>
          <a:p>
            <a:r>
              <a:rPr lang="en-US" dirty="0">
                <a:solidFill>
                  <a:schemeClr val="bg1"/>
                </a:solidFill>
              </a:rPr>
              <a:t>As parents we do not always manage this gracefully.</a:t>
            </a:r>
          </a:p>
          <a:p>
            <a:r>
              <a:rPr lang="en-US" dirty="0">
                <a:solidFill>
                  <a:schemeClr val="bg1"/>
                </a:solidFill>
              </a:rPr>
              <a:t>Adolescents either seem too quick to let go or struggle to let go.</a:t>
            </a:r>
          </a:p>
          <a:p>
            <a:r>
              <a:rPr lang="en-US" dirty="0">
                <a:solidFill>
                  <a:schemeClr val="bg1"/>
                </a:solidFill>
              </a:rPr>
              <a:t>Parenting strategies.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2E4601A-07B1-EAAC-DBF2-FF17D0C6D0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371" y="4932438"/>
            <a:ext cx="1686560" cy="1686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72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7F93-C901-E976-20F4-42BE0A1FE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3525"/>
            <a:ext cx="10515600" cy="58991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Values That You Have Taught and Modeled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1F89E-617A-0085-18BE-C789D5DE3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880" y="1137920"/>
            <a:ext cx="4826000" cy="535495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Honesty</a:t>
            </a:r>
          </a:p>
          <a:p>
            <a:r>
              <a:rPr lang="en-US" dirty="0">
                <a:solidFill>
                  <a:schemeClr val="bg1"/>
                </a:solidFill>
              </a:rPr>
              <a:t>Responsibility</a:t>
            </a:r>
          </a:p>
          <a:p>
            <a:r>
              <a:rPr lang="en-US" dirty="0">
                <a:solidFill>
                  <a:schemeClr val="bg1"/>
                </a:solidFill>
              </a:rPr>
              <a:t>Compassion, be kind</a:t>
            </a:r>
          </a:p>
          <a:p>
            <a:r>
              <a:rPr lang="en-US" dirty="0">
                <a:solidFill>
                  <a:schemeClr val="bg1"/>
                </a:solidFill>
              </a:rPr>
              <a:t>Respect</a:t>
            </a:r>
          </a:p>
          <a:p>
            <a:r>
              <a:rPr lang="en-US" dirty="0">
                <a:solidFill>
                  <a:schemeClr val="bg1"/>
                </a:solidFill>
              </a:rPr>
              <a:t>A strong work ethic</a:t>
            </a:r>
          </a:p>
          <a:p>
            <a:r>
              <a:rPr lang="en-US" dirty="0">
                <a:solidFill>
                  <a:schemeClr val="bg1"/>
                </a:solidFill>
              </a:rPr>
              <a:t>Determination, vigilance</a:t>
            </a:r>
          </a:p>
          <a:p>
            <a:r>
              <a:rPr lang="en-US" dirty="0">
                <a:solidFill>
                  <a:schemeClr val="bg1"/>
                </a:solidFill>
              </a:rPr>
              <a:t>Put forth effort</a:t>
            </a:r>
          </a:p>
          <a:p>
            <a:r>
              <a:rPr lang="en-US" dirty="0">
                <a:solidFill>
                  <a:schemeClr val="bg1"/>
                </a:solidFill>
              </a:rPr>
              <a:t>Have a sense of humor</a:t>
            </a:r>
          </a:p>
          <a:p>
            <a:r>
              <a:rPr lang="en-US" dirty="0">
                <a:solidFill>
                  <a:schemeClr val="bg1"/>
                </a:solidFill>
              </a:rPr>
              <a:t>Be yourself</a:t>
            </a:r>
          </a:p>
          <a:p>
            <a:r>
              <a:rPr lang="en-US" dirty="0">
                <a:solidFill>
                  <a:schemeClr val="bg1"/>
                </a:solidFill>
              </a:rPr>
              <a:t>Be proud of who you are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EF43FE9-8788-23AE-34B3-7D54478650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5309" y="4989195"/>
            <a:ext cx="1686560" cy="168656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BD64DC2-B7AC-676F-C472-9705DCFB0E59}"/>
              </a:ext>
            </a:extLst>
          </p:cNvPr>
          <p:cNvSpPr txBox="1">
            <a:spLocks/>
          </p:cNvSpPr>
          <p:nvPr/>
        </p:nvSpPr>
        <p:spPr>
          <a:xfrm>
            <a:off x="5821680" y="1229360"/>
            <a:ext cx="5191760" cy="54463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Good study habits</a:t>
            </a:r>
          </a:p>
          <a:p>
            <a:r>
              <a:rPr lang="en-US" dirty="0">
                <a:solidFill>
                  <a:schemeClr val="bg1"/>
                </a:solidFill>
              </a:rPr>
              <a:t>Social skills</a:t>
            </a:r>
          </a:p>
          <a:p>
            <a:r>
              <a:rPr lang="en-US" dirty="0">
                <a:solidFill>
                  <a:schemeClr val="bg1"/>
                </a:solidFill>
              </a:rPr>
              <a:t>Manners</a:t>
            </a:r>
          </a:p>
          <a:p>
            <a:r>
              <a:rPr lang="en-US" dirty="0">
                <a:solidFill>
                  <a:schemeClr val="bg1"/>
                </a:solidFill>
              </a:rPr>
              <a:t>Take care of your world</a:t>
            </a:r>
          </a:p>
          <a:p>
            <a:r>
              <a:rPr lang="en-US" dirty="0">
                <a:solidFill>
                  <a:schemeClr val="bg1"/>
                </a:solidFill>
              </a:rPr>
              <a:t>Make good choices</a:t>
            </a:r>
          </a:p>
          <a:p>
            <a:r>
              <a:rPr lang="en-US" dirty="0">
                <a:solidFill>
                  <a:schemeClr val="bg1"/>
                </a:solidFill>
              </a:rPr>
              <a:t>Think about your decisions</a:t>
            </a:r>
          </a:p>
          <a:p>
            <a:r>
              <a:rPr lang="en-US" dirty="0">
                <a:solidFill>
                  <a:schemeClr val="bg1"/>
                </a:solidFill>
              </a:rPr>
              <a:t>Be a trustworthy friend</a:t>
            </a:r>
          </a:p>
          <a:p>
            <a:r>
              <a:rPr lang="en-US" dirty="0">
                <a:solidFill>
                  <a:schemeClr val="bg1"/>
                </a:solidFill>
              </a:rPr>
              <a:t>Ask for help, give help</a:t>
            </a:r>
          </a:p>
          <a:p>
            <a:r>
              <a:rPr lang="en-US" dirty="0">
                <a:solidFill>
                  <a:schemeClr val="bg1"/>
                </a:solidFill>
              </a:rPr>
              <a:t>Respect your culture</a:t>
            </a:r>
          </a:p>
          <a:p>
            <a:r>
              <a:rPr lang="en-US" dirty="0">
                <a:solidFill>
                  <a:schemeClr val="bg1"/>
                </a:solidFill>
              </a:rPr>
              <a:t>Resiliency, bounce back and try again.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785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2709c2e-f0c1-4098-830d-114c880bb87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FF4C9653E52F44A5B687C0C5D8ED55" ma:contentTypeVersion="14" ma:contentTypeDescription="Create a new document." ma:contentTypeScope="" ma:versionID="fb16e734b9b305680ab5fb650839e03a">
  <xsd:schema xmlns:xsd="http://www.w3.org/2001/XMLSchema" xmlns:xs="http://www.w3.org/2001/XMLSchema" xmlns:p="http://schemas.microsoft.com/office/2006/metadata/properties" xmlns:ns3="22709c2e-f0c1-4098-830d-114c880bb878" xmlns:ns4="ca3b8b72-61d1-4d6e-8786-5b7a5a88e0a2" targetNamespace="http://schemas.microsoft.com/office/2006/metadata/properties" ma:root="true" ma:fieldsID="fd6decca3da12b9e3c3e28565c57d321" ns3:_="" ns4:_="">
    <xsd:import namespace="22709c2e-f0c1-4098-830d-114c880bb878"/>
    <xsd:import namespace="ca3b8b72-61d1-4d6e-8786-5b7a5a88e0a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709c2e-f0c1-4098-830d-114c880bb87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3b8b72-61d1-4d6e-8786-5b7a5a88e0a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EE5142D-369F-4165-87DA-043C9565681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570533-BEA7-4CBC-B6CA-C05F491930B7}">
  <ds:schemaRefs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http://www.w3.org/XML/1998/namespace"/>
    <ds:schemaRef ds:uri="ca3b8b72-61d1-4d6e-8786-5b7a5a88e0a2"/>
    <ds:schemaRef ds:uri="22709c2e-f0c1-4098-830d-114c880bb878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811E32A6-DBA5-4A9D-A9CA-D2C4100A567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709c2e-f0c1-4098-830d-114c880bb878"/>
    <ds:schemaRef ds:uri="ca3b8b72-61d1-4d6e-8786-5b7a5a88e0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511</TotalTime>
  <Words>769</Words>
  <Application>Microsoft Office PowerPoint</Application>
  <PresentationFormat>Widescreen</PresentationFormat>
  <Paragraphs>160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Helping your Teen Live a Healthy, Successful,  and Fulfilled Life  April 13, 2023-  MRHS</vt:lpstr>
      <vt:lpstr>What Do We Want for Our Students?</vt:lpstr>
      <vt:lpstr>Developing a Well-rounded  and Competitive Resume</vt:lpstr>
      <vt:lpstr>Helping your Teen Live a Healthy, Successful, and Fulfilled Life</vt:lpstr>
      <vt:lpstr>Marriott’s Ridge High School</vt:lpstr>
      <vt:lpstr>Adolescent Thinking</vt:lpstr>
      <vt:lpstr>PowerPoint Presentation</vt:lpstr>
      <vt:lpstr>The Trapeze Artist</vt:lpstr>
      <vt:lpstr>Values That You Have Taught and Modeled</vt:lpstr>
      <vt:lpstr>Adolescent Life Stressors</vt:lpstr>
      <vt:lpstr>Is Your Teen Struggling?</vt:lpstr>
      <vt:lpstr>Reach Out for Help Now</vt:lpstr>
      <vt:lpstr>Things You Can do to Help</vt:lpstr>
      <vt:lpstr>More Things You Can Do To Help</vt:lpstr>
      <vt:lpstr>Supporting the College Bound Teen</vt:lpstr>
      <vt:lpstr>Thank You for Attending Tonight</vt:lpstr>
      <vt:lpstr>Congruent Counseling Services  and Integrative Counseling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Shannon Garrett</dc:creator>
  <cp:lastModifiedBy>John DiPaula</cp:lastModifiedBy>
  <cp:revision>6</cp:revision>
  <cp:lastPrinted>2023-04-13T16:00:19Z</cp:lastPrinted>
  <dcterms:created xsi:type="dcterms:W3CDTF">2023-03-28T13:46:27Z</dcterms:created>
  <dcterms:modified xsi:type="dcterms:W3CDTF">2023-04-13T18:37:00Z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0x010100F6FF4C9653E52F44A5B687C0C5D8ED55</vt:lpwstr>
  </property>
</Properties>
</file>