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1"/>
  </p:notesMasterIdLst>
  <p:sldIdLst>
    <p:sldId id="277" r:id="rId2"/>
    <p:sldId id="278" r:id="rId3"/>
    <p:sldId id="258" r:id="rId4"/>
    <p:sldId id="279" r:id="rId5"/>
    <p:sldId id="261" r:id="rId6"/>
    <p:sldId id="280" r:id="rId7"/>
    <p:sldId id="286" r:id="rId8"/>
    <p:sldId id="281" r:id="rId9"/>
    <p:sldId id="282" r:id="rId10"/>
    <p:sldId id="285" r:id="rId11"/>
    <p:sldId id="283" r:id="rId12"/>
    <p:sldId id="267" r:id="rId13"/>
    <p:sldId id="291" r:id="rId14"/>
    <p:sldId id="287" r:id="rId15"/>
    <p:sldId id="273" r:id="rId16"/>
    <p:sldId id="270" r:id="rId17"/>
    <p:sldId id="274" r:id="rId18"/>
    <p:sldId id="284" r:id="rId19"/>
    <p:sldId id="288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31B9BF7E-E01A-47DD-82C6-EB4BE3B05F24}">
          <p14:sldIdLst>
            <p14:sldId id="277"/>
          </p14:sldIdLst>
        </p14:section>
        <p14:section name="Youth Mental Health" id="{BFA1AA4F-71A8-4F1C-93A5-6A372B3489F6}">
          <p14:sldIdLst>
            <p14:sldId id="278"/>
            <p14:sldId id="258"/>
            <p14:sldId id="279"/>
            <p14:sldId id="261"/>
            <p14:sldId id="280"/>
            <p14:sldId id="286"/>
            <p14:sldId id="281"/>
            <p14:sldId id="282"/>
            <p14:sldId id="285"/>
            <p14:sldId id="283"/>
            <p14:sldId id="267"/>
            <p14:sldId id="291"/>
            <p14:sldId id="287"/>
          </p14:sldIdLst>
        </p14:section>
        <p14:section name="Parent Support" id="{6D64EA88-052D-48D8-B66E-7134631DCDA5}">
          <p14:sldIdLst>
            <p14:sldId id="273"/>
            <p14:sldId id="270"/>
            <p14:sldId id="274"/>
            <p14:sldId id="284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025131-5B31-4253-B6EC-244283E09F7F}" v="71" dt="2020-10-30T02:32:42.3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8" autoAdjust="0"/>
    <p:restoredTop sz="74268" autoAdjust="0"/>
  </p:normalViewPr>
  <p:slideViewPr>
    <p:cSldViewPr snapToGrid="0">
      <p:cViewPr varScale="1">
        <p:scale>
          <a:sx n="81" d="100"/>
          <a:sy n="81" d="100"/>
        </p:scale>
        <p:origin x="17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62"/>
    </p:cViewPr>
  </p:sorterViewPr>
  <p:notesViewPr>
    <p:cSldViewPr snapToGrid="0"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5E62AC-B98A-4747-8C2E-D687B1603F7C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8E47F6-E652-4AAD-990C-DFF256D2AD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49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eSbmMQr99FogJhwm9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591810" cy="4491688"/>
          </a:xfrm>
        </p:spPr>
        <p:txBody>
          <a:bodyPr/>
          <a:lstStyle/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sz="1800" dirty="0"/>
              <a:t>NAMIHC is a local affiliate of the National Alliance on Mental Illness.   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sz="1800" dirty="0"/>
              <a:t>Created 40 years ago for families of a loved one with severe mental illness.  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sz="1800" dirty="0"/>
              <a:t>In the last 5 years or so, the organization has opened its umbrella to include behavioral health issues such as mood disorders, stress and self-regulation.   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sz="1800" dirty="0"/>
              <a:t>The idea being to reach those on the early-side of experiencing symptoms.</a:t>
            </a:r>
          </a:p>
          <a:p>
            <a:endParaRPr lang="en-US" sz="1800" dirty="0"/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sz="1800" dirty="0"/>
              <a:t>Just like physical diseases and disorders, early intervention leads to significantly better outcomes in a person’s life. 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E47F6-E652-4AAD-990C-DFF256D2AD1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19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These stats can be upsetting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sz="1800" dirty="0"/>
              <a:t>If you ever hear your child express suicidal ideation TAKE IT SERIOUSLY.  ALWAYS.   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sz="1800" dirty="0"/>
              <a:t>If the illness had</a:t>
            </a:r>
            <a:r>
              <a:rPr lang="en-US" sz="1800" baseline="0" dirty="0"/>
              <a:t> been </a:t>
            </a:r>
            <a:r>
              <a:rPr lang="en-US" sz="1800" dirty="0"/>
              <a:t>treated, the</a:t>
            </a:r>
            <a:r>
              <a:rPr lang="en-US" sz="1800" baseline="0" dirty="0"/>
              <a:t> </a:t>
            </a:r>
            <a:r>
              <a:rPr lang="en-US" sz="1800" dirty="0"/>
              <a:t>deaths could</a:t>
            </a:r>
            <a:r>
              <a:rPr lang="en-US" sz="1800" baseline="0" dirty="0"/>
              <a:t> likely have been</a:t>
            </a:r>
            <a:r>
              <a:rPr lang="en-US" sz="1800" dirty="0"/>
              <a:t> preventable.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sz="1800" dirty="0"/>
              <a:t>If they are in crisis, call the Howard County Mobile Crisis Team (MCT) at: 410-531-6677.    If it’s after 11pm, call 911 and let them know your child is having a mental health crisis.   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sz="1800" dirty="0"/>
              <a:t>HCPD is trained in Crisis Intervention.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E47F6-E652-4AAD-990C-DFF256D2AD1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048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15978" y="4489147"/>
            <a:ext cx="5734231" cy="4252622"/>
          </a:xfrm>
          <a:prstGeom prst="rect">
            <a:avLst/>
          </a:prstGeom>
        </p:spPr>
        <p:txBody>
          <a:bodyPr lIns="92119" tIns="92119" rIns="92119" bIns="92119" anchor="t" anchorCtr="0">
            <a:noAutofit/>
          </a:bodyPr>
          <a:lstStyle/>
          <a:p>
            <a:pPr marL="349415" indent="-349415" defTabSz="465887">
              <a:spcBef>
                <a:spcPts val="1671"/>
              </a:spcBef>
              <a:buClr>
                <a:schemeClr val="dk1"/>
              </a:buClr>
              <a:buSzPct val="100000"/>
              <a:defRPr/>
            </a:pPr>
            <a:r>
              <a:rPr lang="en-US" sz="1100" dirty="0">
                <a:solidFill>
                  <a:srgbClr val="003399"/>
                </a:solidFill>
                <a:latin typeface="Arial Unicode MS"/>
                <a:ea typeface="Quattrocento Sans"/>
                <a:cs typeface="Arial Unicode MS"/>
                <a:sym typeface="Quattrocento Sans"/>
              </a:rPr>
              <a:t>	</a:t>
            </a:r>
          </a:p>
          <a:p>
            <a:pPr marL="349415" indent="-349415" defTabSz="465887">
              <a:spcBef>
                <a:spcPts val="1671"/>
              </a:spcBef>
              <a:buClr>
                <a:schemeClr val="dk1"/>
              </a:buClr>
              <a:buSzPct val="100000"/>
              <a:defRPr/>
            </a:pPr>
            <a:endParaRPr lang="en-US" sz="1100" dirty="0">
              <a:solidFill>
                <a:srgbClr val="003399"/>
              </a:solidFill>
              <a:latin typeface="Arial Unicode MS"/>
              <a:ea typeface="Quattrocento Sans"/>
              <a:cs typeface="Arial Unicode MS"/>
              <a:sym typeface="Quattrocento Sans"/>
            </a:endParaRPr>
          </a:p>
          <a:p>
            <a:pPr marL="349415" indent="-349415">
              <a:spcBef>
                <a:spcPts val="1671"/>
              </a:spcBef>
              <a:buClr>
                <a:schemeClr val="dk1"/>
              </a:buClr>
              <a:buSzPct val="100000"/>
            </a:pPr>
            <a:endParaRPr lang="en-US" sz="2200" dirty="0">
              <a:solidFill>
                <a:schemeClr val="accent1">
                  <a:lumMod val="75000"/>
                </a:schemeClr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buSzPct val="25000"/>
            </a:pPr>
            <a:endParaRPr lang="en-US" sz="1100" b="1" i="1" dirty="0">
              <a:solidFill>
                <a:srgbClr val="000090"/>
              </a:solidFill>
            </a:endParaRPr>
          </a:p>
          <a:p>
            <a:pPr>
              <a:buSzPct val="25000"/>
            </a:pPr>
            <a:endParaRPr lang="en-US" sz="1100" b="1" i="1" dirty="0">
              <a:solidFill>
                <a:srgbClr val="000090"/>
              </a:solidFill>
            </a:endParaRPr>
          </a:p>
          <a:p>
            <a:pPr defTabSz="465887">
              <a:defRPr/>
            </a:pPr>
            <a:endParaRPr lang="en-US" sz="1100" dirty="0"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709613"/>
            <a:ext cx="6299200" cy="3543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9173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716941" y="4490109"/>
            <a:ext cx="5732305" cy="4252943"/>
          </a:xfrm>
          <a:prstGeom prst="rect">
            <a:avLst/>
          </a:prstGeom>
        </p:spPr>
        <p:txBody>
          <a:bodyPr lIns="92395" tIns="92395" rIns="92395" bIns="9239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Two monthly support groups for parents/caregivers --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School-aged kids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Transition Age Youth (TAY) – age 16-26.  (Joseline will give more information.)</a:t>
            </a:r>
          </a:p>
          <a:p>
            <a:endParaRPr lang="en-US" sz="1800" dirty="0"/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sz="1800" dirty="0"/>
              <a:t>Basics onDemand – 6 week course at </a:t>
            </a:r>
            <a:r>
              <a:rPr lang="en-US" sz="1800" u="sng" dirty="0"/>
              <a:t>nami.org</a:t>
            </a:r>
            <a:r>
              <a:rPr lang="en-US" sz="1800" dirty="0"/>
              <a:t> that helps parents understand behavioral challenges and how they CAN be symptoms of an emerging mental illness.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748379" lvl="1" indent="-291179">
              <a:buFont typeface="Arial" panose="020B0604020202020204" pitchFamily="34" charset="0"/>
              <a:buChar char="•"/>
            </a:pPr>
            <a:r>
              <a:rPr lang="en-US" sz="1800" dirty="0"/>
              <a:t>Goes over treatment options, and </a:t>
            </a:r>
          </a:p>
          <a:p>
            <a:pPr marL="748379" lvl="1" indent="-291179">
              <a:buFont typeface="Arial" panose="020B0604020202020204" pitchFamily="34" charset="0"/>
              <a:buChar char="•"/>
            </a:pPr>
            <a:r>
              <a:rPr lang="en-US" sz="1800" dirty="0"/>
              <a:t>How to manage behaviors and set healthy boundaries</a:t>
            </a:r>
          </a:p>
        </p:txBody>
      </p:sp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708025"/>
            <a:ext cx="6302375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85151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499038" cy="4822508"/>
          </a:xfrm>
        </p:spPr>
        <p:txBody>
          <a:bodyPr/>
          <a:lstStyle/>
          <a:p>
            <a:r>
              <a:rPr lang="en-US" sz="1800" b="1" i="1" dirty="0"/>
              <a:t>For</a:t>
            </a:r>
            <a:r>
              <a:rPr lang="en-US" sz="1800" b="1" i="1" baseline="0" dirty="0"/>
              <a:t> students</a:t>
            </a:r>
            <a:r>
              <a:rPr lang="en-US" sz="1800" baseline="0" dirty="0"/>
              <a:t>, program addresses suicide, signs and symptoms of behavioral health conditions and how to help a friend.    </a:t>
            </a:r>
          </a:p>
          <a:p>
            <a:endParaRPr lang="en-US" sz="1800" baseline="0" dirty="0"/>
          </a:p>
          <a:p>
            <a:r>
              <a:rPr lang="en-US" sz="1800" b="1" i="1" baseline="0" dirty="0"/>
              <a:t>For parents and school staff</a:t>
            </a:r>
            <a:r>
              <a:rPr lang="en-US" sz="1800" baseline="0" dirty="0"/>
              <a:t>, presentation is very similar to information we have shared tonight.</a:t>
            </a:r>
          </a:p>
          <a:p>
            <a:endParaRPr lang="en-US" sz="1800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aseline="0" dirty="0"/>
              <a:t>One of the best parts about all NAMI presentations -- given by trained volunteers who share their lived experience.</a:t>
            </a:r>
          </a:p>
          <a:p>
            <a:endParaRPr lang="en-US" sz="1800" dirty="0"/>
          </a:p>
          <a:p>
            <a:r>
              <a:rPr lang="en-US" sz="1800" dirty="0"/>
              <a:t>Previously</a:t>
            </a:r>
            <a:r>
              <a:rPr lang="en-US" sz="1800" baseline="0" dirty="0"/>
              <a:t> given ETS in-person and are able to do them virtually.  </a:t>
            </a:r>
            <a:r>
              <a:rPr lang="en-US" sz="1800" b="1" baseline="0" dirty="0"/>
              <a:t>Excited to share that the Active Minds club at MRHS has scheduled a virtual ETS presentation for Friday, February 19</a:t>
            </a:r>
            <a:r>
              <a:rPr lang="en-US" sz="1800" b="1" baseline="30000" dirty="0"/>
              <a:t>th</a:t>
            </a:r>
            <a:r>
              <a:rPr lang="en-US" sz="1800" b="1" baseline="0" dirty="0"/>
              <a:t> after school.  </a:t>
            </a:r>
          </a:p>
          <a:p>
            <a:endParaRPr lang="en-US" sz="1800" b="1" baseline="0" dirty="0"/>
          </a:p>
          <a:p>
            <a:r>
              <a:rPr lang="en-US" sz="1800" baseline="0" dirty="0"/>
              <a:t>I hope you will encourage your teen to attend. 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A9590-32B2-4385-919D-F552ACCB1DD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76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591810" cy="4491688"/>
          </a:xfrm>
        </p:spPr>
        <p:txBody>
          <a:bodyPr/>
          <a:lstStyle/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sz="1800" dirty="0"/>
              <a:t>Lastly,</a:t>
            </a:r>
            <a:r>
              <a:rPr lang="en-US" sz="1800" baseline="0" dirty="0"/>
              <a:t> I want to share some tips on how to help your teen.</a:t>
            </a:r>
            <a:endParaRPr lang="en-US" sz="1800" dirty="0"/>
          </a:p>
          <a:p>
            <a:pPr marL="291179" indent="-291179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sz="1800" dirty="0"/>
              <a:t>As parents we often want to FIX everything for our kids.  I know I am guilty of this.   Sometimes kids just want to vent -- allow them that space.  </a:t>
            </a:r>
          </a:p>
          <a:p>
            <a:endParaRPr lang="en-US" sz="1800" dirty="0"/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sz="1800" dirty="0"/>
              <a:t>SELF CARE – We can’t help our families if we are holding on by a thread ourselves.   Find a few minutes to breathe, read a book, take a walk.   GET SUPPORT for yourself.</a:t>
            </a:r>
          </a:p>
          <a:p>
            <a:endParaRPr lang="en-US" sz="1800" dirty="0"/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sz="1800" dirty="0"/>
              <a:t>Most of all, as we are all trying to get through this pandemic, remember what is important:  FLEXIBILITY, NOT PERFECTION.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E47F6-E652-4AAD-990C-DFF256D2AD1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389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716941" y="4490109"/>
            <a:ext cx="5732305" cy="4252943"/>
          </a:xfrm>
          <a:prstGeom prst="rect">
            <a:avLst/>
          </a:prstGeom>
        </p:spPr>
        <p:txBody>
          <a:bodyPr lIns="92395" tIns="92395" rIns="92395" bIns="92395" anchor="t" anchorCtr="0">
            <a:noAutofit/>
          </a:bodyPr>
          <a:lstStyle/>
          <a:p>
            <a:r>
              <a:rPr lang="en-US" sz="1100" dirty="0"/>
              <a:t>Will give my background story, challenges with my daughter, point to the hope found in NAMI and why I’m here now.</a:t>
            </a:r>
          </a:p>
        </p:txBody>
      </p:sp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708025"/>
            <a:ext cx="6302375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76059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716941" y="4490109"/>
            <a:ext cx="5732305" cy="4252943"/>
          </a:xfrm>
          <a:prstGeom prst="rect">
            <a:avLst/>
          </a:prstGeom>
        </p:spPr>
        <p:txBody>
          <a:bodyPr lIns="92395" tIns="92395" rIns="92395" bIns="92395" anchor="t" anchorCtr="0">
            <a:noAutofit/>
          </a:bodyPr>
          <a:lstStyle/>
          <a:p>
            <a:pPr>
              <a:buSzPct val="95000"/>
            </a:pPr>
            <a:endParaRPr lang="en-US" sz="1400" dirty="0">
              <a:latin typeface="Arial Unicode MS"/>
              <a:ea typeface="Merriweather"/>
              <a:cs typeface="Arial Unicode MS"/>
              <a:sym typeface="Merriweather"/>
            </a:endParaRPr>
          </a:p>
          <a:p>
            <a:r>
              <a:rPr lang="en-US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NAMI Family Support Groups, offered by NAMI Affiliates in communities across the country, are free, confidential and safe groups of families helping other families. At NAMI Howard County, we have a Parent Support Group for caregivers or parents of children 18 and under facing challenges.  In this Support Group, families join a </a:t>
            </a:r>
            <a:r>
              <a:rPr lang="en-US" sz="11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caring group of individuals helping one another by utilizing their collective lived experiences and learned wisdom</a:t>
            </a:r>
            <a:r>
              <a:rPr lang="en-US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Family members can achieve a renewed sense of hope for their loved one and the strength to cope with the challenges. If your child is exhibiting any of these signs, join us for support!</a:t>
            </a:r>
            <a:endParaRPr lang="en-US" sz="1100" kern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600" dirty="0"/>
          </a:p>
          <a:p>
            <a:endParaRPr sz="1100" dirty="0"/>
          </a:p>
        </p:txBody>
      </p:sp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708025"/>
            <a:ext cx="6302375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60882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716941" y="4490109"/>
            <a:ext cx="5732305" cy="4252943"/>
          </a:xfrm>
          <a:prstGeom prst="rect">
            <a:avLst/>
          </a:prstGeom>
        </p:spPr>
        <p:txBody>
          <a:bodyPr lIns="92395" tIns="92395" rIns="92395" bIns="92395" anchor="t" anchorCtr="0">
            <a:noAutofit/>
          </a:bodyPr>
          <a:lstStyle/>
          <a:p>
            <a:endParaRPr sz="1100" dirty="0"/>
          </a:p>
        </p:txBody>
      </p:sp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708025"/>
            <a:ext cx="6302375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69400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E47F6-E652-4AAD-990C-DFF256D2AD1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066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https://forms.gle/eSbmMQr99FogJhwm9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E47F6-E652-4AAD-990C-DFF256D2AD1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04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sz="1800" dirty="0"/>
              <a:t>Pandemic has intensified our emotions on all levels -- I heard a doctor describe it as: </a:t>
            </a:r>
          </a:p>
          <a:p>
            <a:endParaRPr lang="en-US" sz="1800" dirty="0"/>
          </a:p>
          <a:p>
            <a:pPr marL="757066" lvl="1" indent="-291179">
              <a:buFont typeface="Courier New" panose="02070309020205020404" pitchFamily="49" charset="0"/>
              <a:buChar char="o"/>
            </a:pPr>
            <a:r>
              <a:rPr lang="en-US" sz="1800" dirty="0"/>
              <a:t>The Perfect Storm – The great “unknown”, Social Isolation, Lack of sense of time and purpose, Inability to engage in usually pleasant activities, Negative/irrational thoughts are coming true</a:t>
            </a:r>
          </a:p>
          <a:p>
            <a:endParaRPr lang="en-US" sz="1800" dirty="0"/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sz="1800" dirty="0"/>
              <a:t>Our kids are absolutely feeling the effects, even if they do not articulate it in the same way we do.</a:t>
            </a:r>
          </a:p>
          <a:p>
            <a:endParaRPr lang="en-US" sz="1800" dirty="0"/>
          </a:p>
          <a:p>
            <a:r>
              <a:rPr lang="en-US" sz="1800" b="1" dirty="0"/>
              <a:t>Mental health matters because there can be no physical health without mental health.  </a:t>
            </a:r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E47F6-E652-4AAD-990C-DFF256D2AD1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16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15978" y="4489147"/>
            <a:ext cx="5726914" cy="4508441"/>
          </a:xfrm>
          <a:prstGeom prst="rect">
            <a:avLst/>
          </a:prstGeom>
        </p:spPr>
        <p:txBody>
          <a:bodyPr lIns="92119" tIns="92119" rIns="92119" bIns="92119" anchor="t" anchorCtr="0">
            <a:noAutofit/>
          </a:bodyPr>
          <a:lstStyle/>
          <a:p>
            <a:r>
              <a:rPr lang="en-US" sz="1400" dirty="0"/>
              <a:t>Half of all mental health conditions have signs and symptoms by age 14.  </a:t>
            </a:r>
          </a:p>
          <a:p>
            <a:endParaRPr lang="en-US" sz="1400" dirty="0"/>
          </a:p>
          <a:p>
            <a:r>
              <a:rPr lang="en-US" sz="1400" dirty="0"/>
              <a:t>Important to note: Behavioral challenges seen in teens </a:t>
            </a:r>
            <a:r>
              <a:rPr lang="en-US" sz="1400" i="1" dirty="0"/>
              <a:t>CAN BE </a:t>
            </a:r>
            <a:r>
              <a:rPr lang="en-US" sz="1400" dirty="0"/>
              <a:t>an indicator of an emerging mental illness.    </a:t>
            </a:r>
          </a:p>
          <a:p>
            <a:endParaRPr lang="en-US" sz="1400" dirty="0"/>
          </a:p>
          <a:p>
            <a:pPr>
              <a:buClr>
                <a:srgbClr val="003399"/>
              </a:buClr>
              <a:buSzPct val="25000"/>
            </a:pPr>
            <a:r>
              <a:rPr lang="en-US" sz="1400" dirty="0">
                <a:solidFill>
                  <a:srgbClr val="000090"/>
                </a:solidFill>
                <a:ea typeface="Merriweather"/>
                <a:cs typeface="Merriweather"/>
                <a:sym typeface="Merriweather"/>
              </a:rPr>
              <a:t>Left untreated these disorders can become:</a:t>
            </a:r>
          </a:p>
          <a:p>
            <a:pPr marL="312947" lvl="2">
              <a:buClr>
                <a:srgbClr val="003399"/>
              </a:buClr>
              <a:buSzPct val="70000"/>
            </a:pPr>
            <a:r>
              <a:rPr lang="en-US" sz="1400" b="1" dirty="0">
                <a:solidFill>
                  <a:srgbClr val="000090"/>
                </a:solidFill>
                <a:ea typeface="Merriweather"/>
                <a:cs typeface="Merriweather"/>
                <a:sym typeface="Merriweather"/>
              </a:rPr>
              <a:t>more severe</a:t>
            </a:r>
          </a:p>
          <a:p>
            <a:pPr marL="312947" lvl="2">
              <a:lnSpc>
                <a:spcPct val="70000"/>
              </a:lnSpc>
              <a:spcBef>
                <a:spcPts val="740"/>
              </a:spcBef>
              <a:buClr>
                <a:srgbClr val="003399"/>
              </a:buClr>
              <a:buSzPct val="70000"/>
            </a:pPr>
            <a:r>
              <a:rPr lang="en-US" sz="1400" b="1" dirty="0">
                <a:solidFill>
                  <a:srgbClr val="000090"/>
                </a:solidFill>
                <a:ea typeface="Merriweather"/>
                <a:cs typeface="Merriweather"/>
                <a:sym typeface="Merriweather"/>
              </a:rPr>
              <a:t>more difficult to treat and</a:t>
            </a:r>
          </a:p>
          <a:p>
            <a:pPr marL="312947" lvl="2">
              <a:lnSpc>
                <a:spcPct val="70000"/>
              </a:lnSpc>
              <a:spcBef>
                <a:spcPts val="740"/>
              </a:spcBef>
              <a:buClr>
                <a:srgbClr val="003399"/>
              </a:buClr>
              <a:buSzPct val="70000"/>
            </a:pPr>
            <a:r>
              <a:rPr lang="en-US" sz="1400" b="1" dirty="0">
                <a:solidFill>
                  <a:srgbClr val="000090"/>
                </a:solidFill>
                <a:ea typeface="Merriweather"/>
                <a:cs typeface="Merriweather"/>
                <a:sym typeface="Merriweather"/>
              </a:rPr>
              <a:t>lead to a poorer lifetime prognosis</a:t>
            </a:r>
          </a:p>
          <a:p>
            <a:endParaRPr lang="en-US" sz="1400" dirty="0"/>
          </a:p>
          <a:p>
            <a:r>
              <a:rPr lang="en-US" sz="1400" dirty="0"/>
              <a:t>Best thing we can do to protect our children’s mental health is to be </a:t>
            </a:r>
            <a:r>
              <a:rPr lang="en-US" sz="1400" b="1" dirty="0"/>
              <a:t>educated and aware</a:t>
            </a:r>
            <a:r>
              <a:rPr lang="en-US" sz="1400" dirty="0"/>
              <a:t>. </a:t>
            </a:r>
          </a:p>
          <a:p>
            <a:endParaRPr lang="en-US" sz="1400" dirty="0"/>
          </a:p>
          <a:p>
            <a:r>
              <a:rPr lang="en-US" sz="1400" dirty="0"/>
              <a:t>Mental health conditions also have a significant genetic component so knowing your family’s history can be helpful.</a:t>
            </a:r>
          </a:p>
          <a:p>
            <a:endParaRPr lang="en-US" sz="1400" dirty="0"/>
          </a:p>
          <a:p>
            <a:r>
              <a:rPr lang="en-US" sz="1400" dirty="0"/>
              <a:t>IMPORTANT:   </a:t>
            </a:r>
            <a:r>
              <a:rPr lang="en-US" sz="1400" b="1" dirty="0"/>
              <a:t>Mental health conditions are no one’s fault</a:t>
            </a:r>
            <a:r>
              <a:rPr lang="en-US" sz="1400" dirty="0"/>
              <a:t>.     Caused by biological and environmental factors.   Can sometimes emerge as the result of trauma (Pandemic can certainly be classified as a traumatic event).</a:t>
            </a:r>
          </a:p>
          <a:p>
            <a:endParaRPr lang="en-US" sz="1400" dirty="0"/>
          </a:p>
          <a:p>
            <a:endParaRPr lang="en-US" sz="1400" dirty="0">
              <a:solidFill>
                <a:srgbClr val="000090"/>
              </a:solidFill>
            </a:endParaRPr>
          </a:p>
          <a:p>
            <a:endParaRPr lang="en-US" sz="1400" dirty="0">
              <a:solidFill>
                <a:srgbClr val="000090"/>
              </a:solidFill>
            </a:endParaRPr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709613"/>
            <a:ext cx="6299200" cy="3543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3853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15978" y="4489147"/>
            <a:ext cx="5734231" cy="4252622"/>
          </a:xfrm>
          <a:prstGeom prst="rect">
            <a:avLst/>
          </a:prstGeom>
        </p:spPr>
        <p:txBody>
          <a:bodyPr lIns="92119" tIns="92119" rIns="92119" bIns="92119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Can’t be overstated how important it is to communicate with your child’s teacher</a:t>
            </a:r>
            <a:r>
              <a:rPr lang="en-US" sz="1800" baseline="0" dirty="0"/>
              <a:t>s and/or guidance counselor</a:t>
            </a:r>
            <a:r>
              <a:rPr lang="en-US" sz="1800" dirty="0"/>
              <a:t> if you see concerning behaviors with your teen.</a:t>
            </a:r>
          </a:p>
          <a:p>
            <a:endParaRPr lang="en-US" sz="1800" dirty="0"/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sz="1800" dirty="0"/>
              <a:t>Can be trickier as they get older since they may communicate with us less (we may not always know when they are struggling) and they are more self-conscious about appearing different from their peers.</a:t>
            </a:r>
          </a:p>
          <a:p>
            <a:endParaRPr lang="en-US" sz="1800" dirty="0">
              <a:solidFill>
                <a:srgbClr val="000090"/>
              </a:solidFill>
            </a:endParaRPr>
          </a:p>
          <a:p>
            <a:r>
              <a:rPr lang="en-US" sz="1800" i="1" dirty="0">
                <a:solidFill>
                  <a:srgbClr val="000090"/>
                </a:solidFill>
              </a:rPr>
              <a:t>Encourage them to self-advocate but let them know you have their back if they need back-up.</a:t>
            </a:r>
          </a:p>
          <a:p>
            <a:endParaRPr lang="en-US" sz="1800" i="1" dirty="0">
              <a:solidFill>
                <a:srgbClr val="000090"/>
              </a:solidFill>
            </a:endParaRPr>
          </a:p>
          <a:p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709613"/>
            <a:ext cx="6299200" cy="3543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0205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15978" y="4489147"/>
            <a:ext cx="5734231" cy="4252622"/>
          </a:xfrm>
          <a:prstGeom prst="rect">
            <a:avLst/>
          </a:prstGeom>
        </p:spPr>
        <p:txBody>
          <a:bodyPr lIns="92119" tIns="92119" rIns="92119" bIns="92119" anchor="t" anchorCtr="0">
            <a:noAutofit/>
          </a:bodyPr>
          <a:lstStyle/>
          <a:p>
            <a:pPr marL="291179" indent="-291179" defTabSz="474739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Parents often ask what is the difference between normal “teenage attitude</a:t>
            </a:r>
            <a:r>
              <a:rPr lang="en-US" sz="1800" baseline="0" dirty="0"/>
              <a:t>” </a:t>
            </a:r>
            <a:r>
              <a:rPr lang="en-US" sz="1800" dirty="0"/>
              <a:t>and early warning signs of mental health conditions?</a:t>
            </a:r>
          </a:p>
          <a:p>
            <a:pPr defTabSz="474739">
              <a:defRPr/>
            </a:pPr>
            <a:endParaRPr lang="en-US" sz="1800" dirty="0"/>
          </a:p>
          <a:p>
            <a:pPr defTabSz="474739">
              <a:defRPr/>
            </a:pPr>
            <a:r>
              <a:rPr lang="en-US" sz="1800" dirty="0"/>
              <a:t>Keys are </a:t>
            </a:r>
            <a:r>
              <a:rPr lang="en-US" sz="1800" b="1" dirty="0"/>
              <a:t>Intensity, Duration and Level of Distress</a:t>
            </a:r>
          </a:p>
          <a:p>
            <a:pPr defTabSz="949478">
              <a:defRPr/>
            </a:pPr>
            <a:endParaRPr lang="en-US" sz="1800" dirty="0"/>
          </a:p>
          <a:p>
            <a:pPr marL="291179" indent="-291179" defTabSz="949478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Can be difficult to know for sure but </a:t>
            </a:r>
            <a:r>
              <a:rPr lang="en-US" sz="1800" u="sng" dirty="0"/>
              <a:t>trust your gut</a:t>
            </a:r>
            <a:r>
              <a:rPr lang="en-US" sz="1800" dirty="0"/>
              <a:t> – if you think something may be wrong, there is never any harm in talking to your child’s doctor.</a:t>
            </a:r>
          </a:p>
          <a:p>
            <a:pPr defTabSz="949478">
              <a:defRPr/>
            </a:pPr>
            <a:endParaRPr lang="en-US" sz="1800" dirty="0"/>
          </a:p>
          <a:p>
            <a:pPr defTabSz="949478">
              <a:defRPr/>
            </a:pPr>
            <a:endParaRPr lang="en-US" sz="1100" dirty="0"/>
          </a:p>
          <a:p>
            <a:pPr defTabSz="465887">
              <a:defRPr/>
            </a:pPr>
            <a:endParaRPr lang="en-US" sz="1100" dirty="0"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709613"/>
            <a:ext cx="6299200" cy="3543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7883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15978" y="4489147"/>
            <a:ext cx="5734231" cy="4252622"/>
          </a:xfrm>
          <a:prstGeom prst="rect">
            <a:avLst/>
          </a:prstGeom>
        </p:spPr>
        <p:txBody>
          <a:bodyPr lIns="92119" tIns="92119" rIns="92119" bIns="92119" anchor="t" anchorCtr="0">
            <a:noAutofit/>
          </a:bodyPr>
          <a:lstStyle/>
          <a:p>
            <a:pPr defTabSz="465887">
              <a:defRPr/>
            </a:pPr>
            <a:r>
              <a:rPr lang="en-US" sz="1800" dirty="0"/>
              <a:t>General warning signs of a mental health condition</a:t>
            </a:r>
          </a:p>
          <a:p>
            <a:pPr defTabSz="465887">
              <a:defRPr/>
            </a:pPr>
            <a:endParaRPr lang="en-US" sz="1800" dirty="0"/>
          </a:p>
          <a:p>
            <a:pPr defTabSz="465887">
              <a:defRPr/>
            </a:pPr>
            <a:r>
              <a:rPr lang="en-US" sz="1800" dirty="0"/>
              <a:t>The warning signs are the same for adults, by the way.</a:t>
            </a:r>
          </a:p>
          <a:p>
            <a:pPr defTabSz="465887">
              <a:defRPr/>
            </a:pPr>
            <a:endParaRPr lang="en-US" sz="1800" dirty="0"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709613"/>
            <a:ext cx="6299200" cy="3543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0939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15978" y="4489147"/>
            <a:ext cx="5734231" cy="4252622"/>
          </a:xfrm>
          <a:prstGeom prst="rect">
            <a:avLst/>
          </a:prstGeom>
        </p:spPr>
        <p:txBody>
          <a:bodyPr lIns="92119" tIns="92119" rIns="92119" bIns="92119" anchor="t" anchorCtr="0">
            <a:noAutofit/>
          </a:bodyPr>
          <a:lstStyle/>
          <a:p>
            <a:pPr defTabSz="465887">
              <a:defRPr/>
            </a:pPr>
            <a:endParaRPr lang="en-US" sz="1100" dirty="0"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709613"/>
            <a:ext cx="6299200" cy="3543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2478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15978" y="4489147"/>
            <a:ext cx="5734231" cy="4252622"/>
          </a:xfrm>
          <a:prstGeom prst="rect">
            <a:avLst/>
          </a:prstGeom>
        </p:spPr>
        <p:txBody>
          <a:bodyPr lIns="92119" tIns="92119" rIns="92119" bIns="92119" anchor="t" anchorCtr="0">
            <a:noAutofit/>
          </a:bodyPr>
          <a:lstStyle/>
          <a:p>
            <a:r>
              <a:rPr lang="en-US" sz="1600" dirty="0"/>
              <a:t>Yes, we are talking about teenagers (who can be volatile in the best of times but are now) experiencing all of the stress of recent events.   It can be difficult to know -- but </a:t>
            </a:r>
            <a:r>
              <a:rPr lang="en-US" sz="1600" u="sng" dirty="0"/>
              <a:t>TRUST YOUR GUT.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Last one is more challenging in a pandemic environment.   It’s easy for kids to withdraw from social activities when there are considerably less of them and they take on different forms.   Kids can “get in a rut” just like we do.  (ex. daughter’s friends)</a:t>
            </a:r>
          </a:p>
          <a:p>
            <a:endParaRPr lang="en-US" sz="1600" dirty="0"/>
          </a:p>
          <a:p>
            <a:r>
              <a:rPr lang="en-US" sz="1600" dirty="0"/>
              <a:t>Even older kids need help thinking of activities they can do with others </a:t>
            </a:r>
          </a:p>
          <a:p>
            <a:endParaRPr lang="en-US" sz="1600" dirty="0"/>
          </a:p>
          <a:p>
            <a:pPr marL="296711" indent="-296711">
              <a:buFont typeface="Arial" panose="020B0604020202020204" pitchFamily="34" charset="0"/>
              <a:buChar char="•"/>
            </a:pPr>
            <a:r>
              <a:rPr lang="en-US" sz="1600" dirty="0"/>
              <a:t>Offer suggestions for activities, participate when you can.</a:t>
            </a:r>
          </a:p>
          <a:p>
            <a:pPr marL="296711" indent="-296711">
              <a:buFont typeface="Arial" panose="020B0604020202020204" pitchFamily="34" charset="0"/>
              <a:buChar char="•"/>
            </a:pPr>
            <a:r>
              <a:rPr lang="en-US" sz="1600" dirty="0"/>
              <a:t>Try to facilitate safe activities with friends.</a:t>
            </a:r>
          </a:p>
          <a:p>
            <a:pPr defTabSz="465887">
              <a:defRPr/>
            </a:pPr>
            <a:endParaRPr lang="en-US" sz="1600" dirty="0"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709613"/>
            <a:ext cx="6299200" cy="3543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0869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15978" y="4489147"/>
            <a:ext cx="5734231" cy="4252622"/>
          </a:xfrm>
          <a:prstGeom prst="rect">
            <a:avLst/>
          </a:prstGeom>
        </p:spPr>
        <p:txBody>
          <a:bodyPr lIns="92119" tIns="92119" rIns="92119" bIns="92119" anchor="t" anchorCtr="0">
            <a:noAutofit/>
          </a:bodyPr>
          <a:lstStyle/>
          <a:p>
            <a:pPr marL="291179" indent="-291179" defTabSz="465887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Clearly teachers have greater difficulty observing these behaviors during virtual school.     We all feel less connected.</a:t>
            </a:r>
          </a:p>
          <a:p>
            <a:pPr defTabSz="465887">
              <a:defRPr/>
            </a:pPr>
            <a:r>
              <a:rPr lang="en-US" sz="1800" dirty="0"/>
              <a:t>    </a:t>
            </a:r>
          </a:p>
          <a:p>
            <a:pPr marL="757066" lvl="1" indent="-291179" defTabSz="465887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With so many kids having cameras</a:t>
            </a:r>
            <a:r>
              <a:rPr lang="en-US" sz="1800" baseline="0" dirty="0"/>
              <a:t> </a:t>
            </a:r>
            <a:r>
              <a:rPr lang="en-US" sz="1800" dirty="0"/>
              <a:t>off during class, teachers are unable to “see” students who may in distress or just need extra support. </a:t>
            </a:r>
          </a:p>
          <a:p>
            <a:pPr defTabSz="465887">
              <a:defRPr/>
            </a:pPr>
            <a:endParaRPr lang="en-US" sz="1600" dirty="0"/>
          </a:p>
          <a:p>
            <a:pPr defTabSz="465887">
              <a:defRPr/>
            </a:pPr>
            <a:endParaRPr lang="en-US" sz="1600" dirty="0"/>
          </a:p>
          <a:p>
            <a:pPr defTabSz="465887">
              <a:defRPr/>
            </a:pPr>
            <a:endParaRPr lang="en-US" sz="1600" dirty="0"/>
          </a:p>
          <a:p>
            <a:pPr defTabSz="465887">
              <a:defRPr/>
            </a:pPr>
            <a:endParaRPr lang="en-US" sz="1100" dirty="0"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709613"/>
            <a:ext cx="6299200" cy="3543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885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6671-2CA6-4BDA-B25D-91FE9418E40D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E5FB-D878-44C3-B5F3-1999D390CC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8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6671-2CA6-4BDA-B25D-91FE9418E40D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E5FB-D878-44C3-B5F3-1999D390CC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6671-2CA6-4BDA-B25D-91FE9418E40D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E5FB-D878-44C3-B5F3-1999D390CC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37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6671-2CA6-4BDA-B25D-91FE9418E40D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E5FB-D878-44C3-B5F3-1999D390CC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4125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6671-2CA6-4BDA-B25D-91FE9418E40D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E5FB-D878-44C3-B5F3-1999D390CC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17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6671-2CA6-4BDA-B25D-91FE9418E40D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E5FB-D878-44C3-B5F3-1999D390CC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55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6671-2CA6-4BDA-B25D-91FE9418E40D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E5FB-D878-44C3-B5F3-1999D390CC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72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6671-2CA6-4BDA-B25D-91FE9418E40D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E5FB-D878-44C3-B5F3-1999D390CC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44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6671-2CA6-4BDA-B25D-91FE9418E40D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E5FB-D878-44C3-B5F3-1999D390CC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29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6671-2CA6-4BDA-B25D-91FE9418E40D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E5FB-D878-44C3-B5F3-1999D390CC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8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6671-2CA6-4BDA-B25D-91FE9418E40D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E5FB-D878-44C3-B5F3-1999D390CC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34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6671-2CA6-4BDA-B25D-91FE9418E40D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E5FB-D878-44C3-B5F3-1999D390CC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00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6671-2CA6-4BDA-B25D-91FE9418E40D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E5FB-D878-44C3-B5F3-1999D390CC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6671-2CA6-4BDA-B25D-91FE9418E40D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E5FB-D878-44C3-B5F3-1999D390CC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87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6671-2CA6-4BDA-B25D-91FE9418E40D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E5FB-D878-44C3-B5F3-1999D390CC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27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6671-2CA6-4BDA-B25D-91FE9418E40D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E5FB-D878-44C3-B5F3-1999D390CC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30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6671-2CA6-4BDA-B25D-91FE9418E40D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E5FB-D878-44C3-B5F3-1999D390CC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2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57C6671-2CA6-4BDA-B25D-91FE9418E40D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9E5FB-D878-44C3-B5F3-1999D390CC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227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giuliano.namihc@gmail.com" TargetMode="External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Green_ribbon" TargetMode="External"/><Relationship Id="rId5" Type="http://schemas.openxmlformats.org/officeDocument/2006/relationships/image" Target="../media/image6.png"/><Relationship Id="rId4" Type="http://schemas.openxmlformats.org/officeDocument/2006/relationships/hyperlink" Target="mailto:joselinecastanos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Intervention_(TV_series)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www.picserver.org/a/advocacy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mihowardcounty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worddreams.wordpress.com/2014/11/17/stephenking-writin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fabiusmaximus.com/2012/12/31/internet-communities-47427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hyperlink" Target="https://namihowardcounty.org/wp-content/uploads/sites/51/2020/04/NAMI-HC-Online-Support-Group-FAQs-040720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mihowardcounty.org/wp-content/uploads/sites/51/2020/04/Zoom-Instructions-1.pdf" TargetMode="External"/><Relationship Id="rId5" Type="http://schemas.openxmlformats.org/officeDocument/2006/relationships/hyperlink" Target="https://www.eventbrite.com/e/nami-howard-county-online-parent-support-group-tickets-101570532196" TargetMode="External"/><Relationship Id="rId4" Type="http://schemas.openxmlformats.org/officeDocument/2006/relationships/hyperlink" Target="https://pxhere.com/en/photo/144917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dgiuliano.namihc@gmail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forms.gle/eSbmMQr99FogJhwm9" TargetMode="Externa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choosingdemocracy.blogspo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miamadrebipolare.blogspot.com/2011/04/terzo-congresso-internazionale-sui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getmespark.com/getting-the-most-out-of-your-consulting-partnership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peoplemattersglobal.com/news/employee-relations/companies-in-hong-kong-will-be-charged-on-terminating-employees-with-mental-illness-2351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otosearch.com/CSP660/k63726873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davidwmullen.com/2009/05/26/four-warning-signs-your-social-media-expert-may-be-bad-for-busines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books.org/wiki/File:Go-home.sv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pixabay.com/en/school-building-architecture-red-31254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C7F5B-A8F4-4FC2-9CF3-558E26D3F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567" y="2125574"/>
            <a:ext cx="6632618" cy="2122163"/>
          </a:xfrm>
        </p:spPr>
        <p:txBody>
          <a:bodyPr/>
          <a:lstStyle/>
          <a:p>
            <a:pPr algn="ctr"/>
            <a:r>
              <a:rPr lang="en-US" sz="6000" b="1" dirty="0"/>
              <a:t>Youth Wellness &amp;</a:t>
            </a:r>
            <a:br>
              <a:rPr lang="en-US" sz="6000" b="1" dirty="0"/>
            </a:br>
            <a:r>
              <a:rPr lang="en-US" sz="6000" b="1" dirty="0"/>
              <a:t>Mental 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F28BF8-E3A2-4AFA-849B-12DEEA64E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038" y="4732426"/>
            <a:ext cx="3875903" cy="195257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Denise Giuliano</a:t>
            </a:r>
          </a:p>
          <a:p>
            <a:pPr>
              <a:spcBef>
                <a:spcPts val="0"/>
              </a:spcBef>
            </a:pPr>
            <a:r>
              <a:rPr lang="en-US" sz="24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Executive Director </a:t>
            </a:r>
          </a:p>
          <a:p>
            <a:pPr>
              <a:spcBef>
                <a:spcPts val="0"/>
              </a:spcBef>
            </a:pPr>
            <a:r>
              <a:rPr lang="en-US" sz="24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NAMI Howard County </a:t>
            </a:r>
            <a:r>
              <a:rPr lang="en-US" sz="1800" cap="none" dirty="0">
                <a:hlinkClick r:id="rId3"/>
              </a:rPr>
              <a:t>dgiuliano.namihc@gmail.com</a:t>
            </a:r>
            <a:endParaRPr lang="en-US" sz="1800" cap="none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93C76-3EE1-477F-A9AA-7E5B793BAF29}"/>
              </a:ext>
            </a:extLst>
          </p:cNvPr>
          <p:cNvSpPr txBox="1"/>
          <p:nvPr/>
        </p:nvSpPr>
        <p:spPr>
          <a:xfrm>
            <a:off x="7422292" y="4970051"/>
            <a:ext cx="42713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/>
              <a:t>Joseline Castaños</a:t>
            </a:r>
          </a:p>
          <a:p>
            <a:pPr algn="r"/>
            <a:r>
              <a:rPr lang="en-US" sz="2400" dirty="0"/>
              <a:t>Parent Support Group Facilitator, NAMI Volunteer</a:t>
            </a:r>
          </a:p>
          <a:p>
            <a:pPr algn="r"/>
            <a:r>
              <a:rPr lang="en-US" dirty="0">
                <a:hlinkClick r:id="rId4"/>
              </a:rPr>
              <a:t>joselinecastanos@gmail.com</a:t>
            </a:r>
            <a:endParaRPr lang="en-US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16464771-3B81-409F-A439-AA98DC90FF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350684" y="1958479"/>
            <a:ext cx="1426121" cy="2312627"/>
          </a:xfrm>
          <a:prstGeom prst="rect">
            <a:avLst/>
          </a:prstGeom>
        </p:spPr>
      </p:pic>
      <p:pic>
        <p:nvPicPr>
          <p:cNvPr id="18" name="Picture 17" descr="A picture containing logo&#10;&#10;Description automatically generated">
            <a:extLst>
              <a:ext uri="{FF2B5EF4-FFF2-40B4-BE49-F238E27FC236}">
                <a16:creationId xmlns:a16="http://schemas.microsoft.com/office/drawing/2014/main" id="{7B7D58A7-3AAA-4F7D-A9C6-5548A06623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946" y="214312"/>
            <a:ext cx="3100742" cy="174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29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43CAF-CB6E-4FB5-B51B-DF1587328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96" y="154169"/>
            <a:ext cx="9404723" cy="1400530"/>
          </a:xfrm>
        </p:spPr>
        <p:txBody>
          <a:bodyPr/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Risks of Not Intervening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77982-DC37-472C-8765-BF265F469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628" y="2339529"/>
            <a:ext cx="10579706" cy="329355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50% of students ages 14+ with an untreated mental illness drop out of high school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70% of youth in juvenile justice systems have a mental health condition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More than 90% of youth who die by suicide had one or more mental health conditions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Suicide is 2nd leading cause of death for 15-24-year-olds</a:t>
            </a:r>
            <a:endParaRPr lang="en-US" sz="1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hape 124">
            <a:extLst>
              <a:ext uri="{FF2B5EF4-FFF2-40B4-BE49-F238E27FC236}">
                <a16:creationId xmlns:a16="http://schemas.microsoft.com/office/drawing/2014/main" id="{179C47B8-937C-4104-91D2-8BD6627194A8}"/>
              </a:ext>
            </a:extLst>
          </p:cNvPr>
          <p:cNvSpPr txBox="1"/>
          <p:nvPr/>
        </p:nvSpPr>
        <p:spPr>
          <a:xfrm>
            <a:off x="8169766" y="5669422"/>
            <a:ext cx="3407568" cy="2821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 Sans"/>
              <a:buNone/>
            </a:pPr>
            <a:r>
              <a:rPr lang="en-US" sz="1200" b="0" i="0" u="none" strike="noStrike" cap="none" dirty="0">
                <a:latin typeface="Quattrocento Sans"/>
                <a:ea typeface="Quattrocento Sans"/>
                <a:cs typeface="Quattrocento Sans"/>
                <a:sym typeface="Quattrocento Sans"/>
              </a:rPr>
              <a:t>NAMI. (2013). </a:t>
            </a:r>
            <a:r>
              <a:rPr lang="en-US" sz="1200" b="0" i="1" u="none" strike="noStrike" cap="none" dirty="0">
                <a:latin typeface="Quattrocento Sans"/>
                <a:ea typeface="Quattrocento Sans"/>
                <a:cs typeface="Quattrocento Sans"/>
                <a:sym typeface="Quattrocento Sans"/>
              </a:rPr>
              <a:t>Mental Illness Facts and Numbers</a:t>
            </a:r>
            <a:r>
              <a:rPr lang="en-US" sz="1200" b="0" i="0" u="none" strike="noStrike" cap="none" dirty="0"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0A3937-E31A-44A0-ADA7-15E0659549A3}"/>
              </a:ext>
            </a:extLst>
          </p:cNvPr>
          <p:cNvSpPr txBox="1"/>
          <p:nvPr/>
        </p:nvSpPr>
        <p:spPr>
          <a:xfrm>
            <a:off x="278793" y="6249805"/>
            <a:ext cx="113798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Suicide is the leading cause of death for youth ages 15-19 in Howard County (2014-2016). 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1DF57C3B-B361-4B80-80B9-BF79DD9CF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80235" y="276947"/>
            <a:ext cx="1579865" cy="11880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8A0598-288C-4FE4-A8AD-4215B680B114}"/>
              </a:ext>
            </a:extLst>
          </p:cNvPr>
          <p:cNvSpPr txBox="1"/>
          <p:nvPr/>
        </p:nvSpPr>
        <p:spPr>
          <a:xfrm>
            <a:off x="9156700" y="1385422"/>
            <a:ext cx="22860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hlinkClick r:id="rId4" tooltip="https://en.wikipedia.org/wiki/Intervention_(TV_series)"/>
              </a:rPr>
              <a:t>This Photo</a:t>
            </a:r>
            <a:r>
              <a:rPr lang="en-US" sz="500" dirty="0"/>
              <a:t> by Unknown Author is licensed under </a:t>
            </a:r>
            <a:r>
              <a:rPr lang="en-US" sz="500" dirty="0">
                <a:hlinkClick r:id="rId5" tooltip="https://creativecommons.org/licenses/by-sa/3.0/"/>
              </a:rPr>
              <a:t>CC BY-SA</a:t>
            </a:r>
            <a:endParaRPr lang="en-US" sz="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76F03-3F60-4672-89CC-1465B5D7CD9F}"/>
              </a:ext>
            </a:extLst>
          </p:cNvPr>
          <p:cNvSpPr txBox="1"/>
          <p:nvPr/>
        </p:nvSpPr>
        <p:spPr>
          <a:xfrm>
            <a:off x="278792" y="1188578"/>
            <a:ext cx="11379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If we don’t intervene in children’s mental health, statistics show us that:</a:t>
            </a:r>
          </a:p>
        </p:txBody>
      </p:sp>
    </p:spTree>
    <p:extLst>
      <p:ext uri="{BB962C8B-B14F-4D97-AF65-F5344CB8AC3E}">
        <p14:creationId xmlns:p14="http://schemas.microsoft.com/office/powerpoint/2010/main" val="3787226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ctrTitle"/>
          </p:nvPr>
        </p:nvSpPr>
        <p:spPr>
          <a:xfrm>
            <a:off x="-197555" y="-46653"/>
            <a:ext cx="10144744" cy="11176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buClr>
                <a:srgbClr val="4299A0"/>
              </a:buClr>
              <a:buSzPct val="25000"/>
            </a:pPr>
            <a:r>
              <a:rPr lang="en-US" sz="4000" dirty="0">
                <a:latin typeface="Arial Unicode MS"/>
                <a:ea typeface="Quattrocento Sans"/>
                <a:cs typeface="Arial Unicode MS"/>
                <a:sym typeface="Quattrocento Sans"/>
              </a:rPr>
              <a:t>Become an ADVOCATE for Your Child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4292" y="1548425"/>
            <a:ext cx="8243274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Quattrocento Sans"/>
              <a:buChar char="•"/>
            </a:pPr>
            <a:r>
              <a:rPr lang="en-US" sz="2800" dirty="0">
                <a:latin typeface="Arial Unicode MS"/>
                <a:ea typeface="Quattrocento Sans"/>
                <a:cs typeface="Arial Unicode MS"/>
                <a:sym typeface="Quattrocento Sans"/>
              </a:rPr>
              <a:t>Talk with their doctor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Quattrocento Sans"/>
              <a:buChar char="•"/>
            </a:pPr>
            <a:r>
              <a:rPr lang="en-US" sz="2800" dirty="0">
                <a:latin typeface="Arial Unicode MS"/>
                <a:ea typeface="Quattrocento Sans"/>
                <a:cs typeface="Arial Unicode MS"/>
                <a:sym typeface="Quattrocento Sans"/>
              </a:rPr>
              <a:t>Keep a record of concerns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Quattrocento Sans"/>
              <a:buChar char="•"/>
            </a:pPr>
            <a:r>
              <a:rPr lang="en-US" sz="2800" dirty="0">
                <a:latin typeface="Arial Unicode MS"/>
                <a:ea typeface="Quattrocento Sans"/>
                <a:cs typeface="Arial Unicode MS"/>
                <a:sym typeface="Quattrocento Sans"/>
              </a:rPr>
              <a:t>Get a referral to a mental health specialist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Quattrocento Sans"/>
              <a:buChar char="•"/>
            </a:pPr>
            <a:r>
              <a:rPr lang="en-US" sz="2800" dirty="0">
                <a:latin typeface="Arial Unicode MS"/>
                <a:ea typeface="Quattrocento Sans"/>
                <a:cs typeface="Arial Unicode MS"/>
                <a:sym typeface="Quattrocento Sans"/>
              </a:rPr>
              <a:t>Maintain regular communication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Quattrocento Sans"/>
              <a:buChar char="•"/>
            </a:pPr>
            <a:r>
              <a:rPr lang="en-US" sz="2800" dirty="0">
                <a:latin typeface="Arial Unicode MS"/>
                <a:ea typeface="Quattrocento Sans"/>
                <a:cs typeface="Arial Unicode MS"/>
                <a:sym typeface="Quattrocento Sans"/>
              </a:rPr>
              <a:t>Help teachers understand your child’s challenges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Quattrocento Sans"/>
              <a:buChar char="•"/>
            </a:pPr>
            <a:r>
              <a:rPr lang="en-US" sz="2800" dirty="0">
                <a:latin typeface="Arial Unicode MS"/>
                <a:ea typeface="Quattrocento Sans"/>
                <a:cs typeface="Arial Unicode MS"/>
                <a:sym typeface="Quattrocento Sans"/>
              </a:rPr>
              <a:t>Connect with other families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Quattrocento Sans"/>
              <a:buChar char="•"/>
            </a:pPr>
            <a:r>
              <a:rPr lang="en-US" sz="2800" dirty="0">
                <a:latin typeface="Arial Unicode MS"/>
                <a:ea typeface="Quattrocento Sans"/>
                <a:cs typeface="Arial Unicode MS"/>
                <a:sym typeface="Quattrocento Sans"/>
              </a:rPr>
              <a:t>NAMI Parent Support Group, Basics OnDemand</a:t>
            </a:r>
          </a:p>
        </p:txBody>
      </p:sp>
      <p:pic>
        <p:nvPicPr>
          <p:cNvPr id="4" name="Picture 3" descr="A close up of a street sign on a pole&#10;&#10;Description automatically generated">
            <a:extLst>
              <a:ext uri="{FF2B5EF4-FFF2-40B4-BE49-F238E27FC236}">
                <a16:creationId xmlns:a16="http://schemas.microsoft.com/office/drawing/2014/main" id="{DB9E72DA-504E-4178-8FAB-CBDC8C126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87378" y="1820325"/>
            <a:ext cx="3829663" cy="21914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EC5E8D-BADE-4A13-A16E-84BE277D7D1F}"/>
              </a:ext>
            </a:extLst>
          </p:cNvPr>
          <p:cNvSpPr txBox="1"/>
          <p:nvPr/>
        </p:nvSpPr>
        <p:spPr>
          <a:xfrm>
            <a:off x="8128609" y="4148027"/>
            <a:ext cx="39182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www.picserver.org/a/advocacy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21453127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307975" y="199986"/>
            <a:ext cx="9578324" cy="959646"/>
          </a:xfrm>
          <a:prstGeom prst="rect">
            <a:avLst/>
          </a:prstGeom>
          <a:noFill/>
          <a:ln>
            <a:noFill/>
          </a:ln>
        </p:spPr>
        <p:txBody>
          <a:bodyPr vert="horz" lIns="0" tIns="45700" rIns="132075" bIns="0" rtlCol="0" anchor="b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en-US" sz="4000" dirty="0">
                <a:solidFill>
                  <a:schemeClr val="tx1"/>
                </a:solidFill>
                <a:latin typeface="Arial Unicode MS"/>
                <a:ea typeface="Calibri"/>
                <a:cs typeface="Arial Unicode MS"/>
                <a:sym typeface="Calibri"/>
              </a:rPr>
              <a:t>NAMI </a:t>
            </a:r>
            <a:r>
              <a:rPr lang="en-US" sz="4000" dirty="0">
                <a:solidFill>
                  <a:schemeClr val="tx1"/>
                </a:solidFill>
                <a:latin typeface="Arial Unicode MS"/>
                <a:cs typeface="Arial Unicode MS"/>
                <a:sym typeface="Calibri"/>
              </a:rPr>
              <a:t>Howard County </a:t>
            </a:r>
            <a:r>
              <a:rPr lang="en-US" sz="4000" dirty="0">
                <a:solidFill>
                  <a:schemeClr val="tx1"/>
                </a:solidFill>
                <a:latin typeface="Arial Unicode MS"/>
                <a:ea typeface="Calibri"/>
                <a:cs typeface="Arial Unicode MS"/>
                <a:sym typeface="Calibri"/>
              </a:rPr>
              <a:t>as a Resource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775" y="1912612"/>
            <a:ext cx="62639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95000"/>
            </a:pPr>
            <a:r>
              <a:rPr lang="en-US" sz="2800" dirty="0">
                <a:latin typeface="Arial Unicode MS"/>
                <a:ea typeface="Merriweather"/>
                <a:cs typeface="Arial Unicode MS"/>
                <a:sym typeface="Merriweather"/>
              </a:rPr>
              <a:t>FOR PARENTS/CAREGIVERS:</a:t>
            </a:r>
          </a:p>
          <a:p>
            <a:pPr>
              <a:buSzPct val="95000"/>
            </a:pPr>
            <a:endParaRPr lang="en-US" sz="2600" dirty="0">
              <a:latin typeface="Arial Unicode MS"/>
              <a:ea typeface="Merriweather"/>
              <a:cs typeface="Arial Unicode MS"/>
              <a:sym typeface="Merriweather"/>
            </a:endParaRPr>
          </a:p>
          <a:p>
            <a:pPr marL="673100" lvl="1" indent="-273050">
              <a:buClr>
                <a:schemeClr val="bg2">
                  <a:lumMod val="40000"/>
                  <a:lumOff val="60000"/>
                </a:schemeClr>
              </a:buClr>
              <a:buSzPct val="95000"/>
              <a:buFont typeface="Arial"/>
              <a:buChar char="•"/>
            </a:pPr>
            <a:r>
              <a:rPr lang="en-US" sz="2800" dirty="0">
                <a:latin typeface="Arial Unicode MS"/>
                <a:ea typeface="Merriweather"/>
                <a:cs typeface="Arial Unicode MS"/>
                <a:sym typeface="Merriweather"/>
              </a:rPr>
              <a:t>Support Groups</a:t>
            </a:r>
          </a:p>
          <a:p>
            <a:pPr marL="673100" lvl="1" indent="-273050">
              <a:buClr>
                <a:schemeClr val="bg2">
                  <a:lumMod val="40000"/>
                  <a:lumOff val="60000"/>
                </a:schemeClr>
              </a:buClr>
              <a:buSzPct val="95000"/>
              <a:buFont typeface="Arial"/>
              <a:buChar char="•"/>
            </a:pPr>
            <a:r>
              <a:rPr lang="en-US" sz="2800" dirty="0">
                <a:latin typeface="Arial Unicode MS"/>
                <a:ea typeface="Merriweather"/>
                <a:cs typeface="Arial Unicode MS"/>
                <a:sym typeface="Merriweather"/>
              </a:rPr>
              <a:t>Classes </a:t>
            </a:r>
          </a:p>
          <a:p>
            <a:pPr marL="673100" lvl="1" indent="-273050">
              <a:buClr>
                <a:schemeClr val="bg2">
                  <a:lumMod val="40000"/>
                  <a:lumOff val="60000"/>
                </a:schemeClr>
              </a:buClr>
              <a:buSzPct val="95000"/>
              <a:buFont typeface="Arial"/>
              <a:buChar char="•"/>
            </a:pPr>
            <a:r>
              <a:rPr lang="en-US" sz="2800" dirty="0">
                <a:latin typeface="Arial Unicode MS"/>
                <a:ea typeface="Merriweather"/>
                <a:cs typeface="Arial Unicode MS"/>
                <a:sym typeface="Merriweather"/>
              </a:rPr>
              <a:t>Connection to Local Resources</a:t>
            </a:r>
          </a:p>
          <a:p>
            <a:pPr marL="673100" lvl="1" indent="-273050">
              <a:buClr>
                <a:schemeClr val="bg2">
                  <a:lumMod val="40000"/>
                  <a:lumOff val="60000"/>
                </a:schemeClr>
              </a:buClr>
              <a:buSzPct val="95000"/>
              <a:buFont typeface="Arial"/>
              <a:buChar char="•"/>
            </a:pPr>
            <a:r>
              <a:rPr lang="en-US" sz="2800" dirty="0">
                <a:latin typeface="Arial Unicode MS"/>
                <a:ea typeface="Merriweather"/>
                <a:cs typeface="Arial Unicode MS"/>
                <a:sym typeface="Merriweather"/>
              </a:rPr>
              <a:t>Community Awareness Programs</a:t>
            </a:r>
          </a:p>
          <a:p>
            <a:pPr marL="673100" lvl="1" indent="-273050">
              <a:buClr>
                <a:schemeClr val="bg2">
                  <a:lumMod val="40000"/>
                  <a:lumOff val="60000"/>
                </a:schemeClr>
              </a:buClr>
              <a:buSzPct val="95000"/>
              <a:buFont typeface="Arial"/>
              <a:buChar char="•"/>
            </a:pPr>
            <a:r>
              <a:rPr lang="en-US" sz="2800" dirty="0">
                <a:latin typeface="Arial Unicode MS"/>
                <a:ea typeface="Merriweather"/>
                <a:cs typeface="Arial Unicode MS"/>
                <a:sym typeface="Merriweather"/>
              </a:rPr>
              <a:t>All at </a:t>
            </a:r>
            <a:r>
              <a:rPr lang="en-US" sz="2800" u="sng" dirty="0">
                <a:latin typeface="Arial Unicode MS"/>
                <a:ea typeface="Merriweather"/>
                <a:cs typeface="Arial Unicode MS"/>
                <a:sym typeface="Merriweather"/>
              </a:rPr>
              <a:t>NO</a:t>
            </a:r>
            <a:r>
              <a:rPr lang="en-US" sz="2800" dirty="0">
                <a:latin typeface="Arial Unicode MS"/>
                <a:ea typeface="Merriweather"/>
                <a:cs typeface="Arial Unicode MS"/>
                <a:sym typeface="Merriweather"/>
              </a:rPr>
              <a:t> cost</a:t>
            </a:r>
          </a:p>
          <a:p>
            <a:endParaRPr lang="en-US" dirty="0"/>
          </a:p>
        </p:txBody>
      </p:sp>
      <p:sp>
        <p:nvSpPr>
          <p:cNvPr id="2" name="AutoShape 4" descr="5,553 Parent And Child Walking Illustrations, Royalty-Free Vector Graphics  &amp; Clip Art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6" descr="5,553 Parent And Child Walking Illustrations, Royalty-Free Vector Graphics  &amp; Clip Art - i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982" y="1949763"/>
            <a:ext cx="3304822" cy="18589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59211F-CCE6-40A4-96AA-CEC7EA708A73}"/>
              </a:ext>
            </a:extLst>
          </p:cNvPr>
          <p:cNvSpPr txBox="1"/>
          <p:nvPr/>
        </p:nvSpPr>
        <p:spPr>
          <a:xfrm>
            <a:off x="1793152" y="5989580"/>
            <a:ext cx="82841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>
              <a:spcBef>
                <a:spcPts val="0"/>
              </a:spcBef>
              <a:buClr>
                <a:srgbClr val="000090"/>
              </a:buClr>
              <a:buSzPct val="95000"/>
            </a:pPr>
            <a:r>
              <a:rPr lang="en-US" sz="2800" dirty="0">
                <a:solidFill>
                  <a:srgbClr val="000090"/>
                </a:solidFill>
                <a:latin typeface="Arial Unicode MS"/>
                <a:ea typeface="Merriweather"/>
                <a:cs typeface="Arial Unicode MS"/>
                <a:sym typeface="Merriweather"/>
                <a:hlinkClick r:id="rId4"/>
              </a:rPr>
              <a:t>www.namihowardcounty.org</a:t>
            </a:r>
            <a:r>
              <a:rPr lang="en-US" sz="2800" dirty="0">
                <a:solidFill>
                  <a:srgbClr val="000090"/>
                </a:solidFill>
                <a:latin typeface="Arial Unicode MS"/>
                <a:ea typeface="Merriweather"/>
                <a:cs typeface="Arial Unicode MS"/>
                <a:sym typeface="Merriweather"/>
              </a:rPr>
              <a:t> </a:t>
            </a:r>
            <a:r>
              <a:rPr lang="en-US" sz="2800" dirty="0">
                <a:latin typeface="Arial Unicode MS"/>
                <a:ea typeface="Merriweather"/>
                <a:cs typeface="Arial Unicode MS"/>
                <a:sym typeface="Merriweather"/>
              </a:rPr>
              <a:t>or 410-772-9300</a:t>
            </a:r>
            <a:endParaRPr lang="en-US" dirty="0">
              <a:latin typeface="Arial Unicode MS"/>
              <a:ea typeface="Merriweather"/>
              <a:cs typeface="Arial Unicode MS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432044100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9A372-0209-46DA-9A5D-024F1D47C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9708" y="196917"/>
            <a:ext cx="7229466" cy="6463882"/>
          </a:xfrm>
        </p:spPr>
        <p:txBody>
          <a:bodyPr>
            <a:normAutofit/>
          </a:bodyPr>
          <a:lstStyle/>
          <a:p>
            <a:pPr marL="0" marR="0" lvl="2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5400" kern="0" dirty="0">
                <a:solidFill>
                  <a:schemeClr val="tx1"/>
                </a:solidFill>
                <a:latin typeface="Calibri"/>
              </a:rPr>
              <a:t>NAMI In Schools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</a:endParaRP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2800" b="1" kern="0" dirty="0">
                <a:latin typeface="Calibri"/>
              </a:rPr>
              <a:t>For Students: 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presentation given to middle and high school students by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altLang="en-US" sz="2400" kern="0" dirty="0">
                <a:solidFill>
                  <a:prstClr val="white"/>
                </a:solidFill>
                <a:latin typeface="Calibri"/>
              </a:rPr>
              <a:t>a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young adult who experienced a mental health condition during his/her school years and a either </a:t>
            </a:r>
            <a:r>
              <a:rPr lang="en-US" altLang="en-US" sz="2400" kern="0" dirty="0">
                <a:solidFill>
                  <a:prstClr val="white"/>
                </a:solidFill>
                <a:latin typeface="Calibri"/>
              </a:rPr>
              <a:t>a second young adult or a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family member of an individual who experienced mental challenges in school.</a:t>
            </a:r>
            <a:b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</a:b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For Parents and School Staff: 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Helps recognize warning signs of mental health conditions in youth and helps foster a collaborative approach to create a supportive learning environment.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7171F0-947D-4580-B84E-49BB6C67D7D1}"/>
              </a:ext>
            </a:extLst>
          </p:cNvPr>
          <p:cNvGrpSpPr/>
          <p:nvPr/>
        </p:nvGrpSpPr>
        <p:grpSpPr>
          <a:xfrm>
            <a:off x="372533" y="330200"/>
            <a:ext cx="4013200" cy="6197600"/>
            <a:chOff x="232239" y="114161"/>
            <a:chExt cx="4013200" cy="61976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B38F8B7-4374-4B0A-8974-1548218B6DC5}"/>
                </a:ext>
              </a:extLst>
            </p:cNvPr>
            <p:cNvGrpSpPr/>
            <p:nvPr/>
          </p:nvGrpSpPr>
          <p:grpSpPr>
            <a:xfrm>
              <a:off x="232239" y="114161"/>
              <a:ext cx="4013200" cy="6197600"/>
              <a:chOff x="254000" y="114301"/>
              <a:chExt cx="4013200" cy="61976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4513F47-EE70-46E2-8853-B00C518AA938}"/>
                  </a:ext>
                </a:extLst>
              </p:cNvPr>
              <p:cNvSpPr/>
              <p:nvPr/>
            </p:nvSpPr>
            <p:spPr>
              <a:xfrm>
                <a:off x="254000" y="114301"/>
                <a:ext cx="4013200" cy="6197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536DC7A6-01BA-4799-97EF-AB237710BE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2532" y="213496"/>
                <a:ext cx="3732613" cy="5998927"/>
              </a:xfrm>
              <a:prstGeom prst="rect">
                <a:avLst/>
              </a:prstGeom>
            </p:spPr>
          </p:pic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28CE08-465A-41FC-AB7E-A30FD348865D}"/>
                </a:ext>
              </a:extLst>
            </p:cNvPr>
            <p:cNvSpPr/>
            <p:nvPr/>
          </p:nvSpPr>
          <p:spPr>
            <a:xfrm>
              <a:off x="372532" y="213498"/>
              <a:ext cx="3732614" cy="5998926"/>
            </a:xfrm>
            <a:prstGeom prst="rect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01704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4809"/>
            <a:ext cx="9404723" cy="1400530"/>
          </a:xfrm>
        </p:spPr>
        <p:txBody>
          <a:bodyPr/>
          <a:lstStyle/>
          <a:p>
            <a:pPr algn="ctr"/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How You Can Help Your Teen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33" y="1941690"/>
            <a:ext cx="8864520" cy="42672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LISTEN.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Allow emotional responses;  LABEL and VALIDATE them.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 HONEST.  It’s okay to admit we are struggling too.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Instill confidence during challenging times.  They are persevering!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Teach and model good coping skills (breathing, stress breaks, healthy eating, regular exercise)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KEEP CHECKING 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Practice self-care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458" y="452719"/>
            <a:ext cx="2673507" cy="16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99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5,553 Parent And Child Walking Illustrations, Royalty-Free Vector Graphics  &amp; Clip Art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6" descr="5,553 Parent And Child Walking Illustrations, Royalty-Free Vector Graphics  &amp; Clip Art - i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598637C-8FDB-4CE1-9591-6913D3DBF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13000" y="1187460"/>
            <a:ext cx="7023100" cy="44830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E2977C-13E8-4AE2-AA69-E3572B332D18}"/>
              </a:ext>
            </a:extLst>
          </p:cNvPr>
          <p:cNvSpPr txBox="1"/>
          <p:nvPr/>
        </p:nvSpPr>
        <p:spPr>
          <a:xfrm>
            <a:off x="2413000" y="5638295"/>
            <a:ext cx="7023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worddreams.wordpress.com/2014/11/17/stephenking-writing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92922764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444598" cy="1288351"/>
          </a:xfrm>
          <a:prstGeom prst="rect">
            <a:avLst/>
          </a:prstGeom>
          <a:noFill/>
          <a:ln>
            <a:noFill/>
          </a:ln>
        </p:spPr>
        <p:txBody>
          <a:bodyPr vert="horz" lIns="0" tIns="45700" rIns="132075" bIns="0" rtlCol="0" anchor="b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en-US" sz="4000" dirty="0">
                <a:solidFill>
                  <a:schemeClr val="tx1"/>
                </a:solidFill>
                <a:latin typeface="Arial Unicode MS"/>
                <a:ea typeface="Calibri"/>
                <a:cs typeface="Arial Unicode MS"/>
                <a:sym typeface="Calibri"/>
              </a:rPr>
              <a:t>What is a NAMI Parent Support Group?</a:t>
            </a:r>
          </a:p>
        </p:txBody>
      </p:sp>
      <p:sp>
        <p:nvSpPr>
          <p:cNvPr id="2" name="AutoShape 4" descr="5,553 Parent And Child Walking Illustrations, Royalty-Free Vector Graphics  &amp; Clip Art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6" descr="5,553 Parent And Child Walking Illustrations, Royalty-Free Vector Graphics  &amp; Clip Art - i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1EB617C-316F-4DCA-9597-551FA71221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7975" y="1973179"/>
            <a:ext cx="3048840" cy="29116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E392A8-ACB4-4905-A3D3-7C7C29582032}"/>
              </a:ext>
            </a:extLst>
          </p:cNvPr>
          <p:cNvSpPr txBox="1"/>
          <p:nvPr/>
        </p:nvSpPr>
        <p:spPr>
          <a:xfrm>
            <a:off x="460375" y="5013158"/>
            <a:ext cx="27440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hlinkClick r:id="rId4" tooltip="http://fabiusmaximus.com/2012/12/31/internet-communities-47427/"/>
              </a:rPr>
              <a:t>This Photo</a:t>
            </a:r>
            <a:r>
              <a:rPr lang="en-US" sz="700" dirty="0"/>
              <a:t> by Unknown Author is licensed under </a:t>
            </a:r>
            <a:r>
              <a:rPr lang="en-US" sz="700" dirty="0">
                <a:hlinkClick r:id="rId5" tooltip="https://creativecommons.org/licenses/by/3.0/"/>
              </a:rPr>
              <a:t>CC BY</a:t>
            </a:r>
            <a:endParaRPr lang="en-US" sz="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C7693D-F634-42F4-9517-3966B848AC00}"/>
              </a:ext>
            </a:extLst>
          </p:cNvPr>
          <p:cNvSpPr txBox="1"/>
          <p:nvPr/>
        </p:nvSpPr>
        <p:spPr>
          <a:xfrm>
            <a:off x="3805851" y="1973179"/>
            <a:ext cx="7725749" cy="4698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Quattrocento Sans"/>
              <a:buChar char="•"/>
            </a:pPr>
            <a:r>
              <a:rPr lang="en-US" sz="2800" dirty="0">
                <a:latin typeface="Arial Unicode MS"/>
                <a:ea typeface="Quattrocento Sans"/>
                <a:cs typeface="Arial Unicode MS"/>
                <a:sym typeface="Quattrocento Sans"/>
              </a:rPr>
              <a:t>Group of parents/caretakers</a:t>
            </a:r>
          </a:p>
          <a:p>
            <a:pPr marL="800100" lvl="1" indent="-342900">
              <a:lnSpc>
                <a:spcPct val="120000"/>
              </a:lnSpc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Quattrocento Sans"/>
              <a:buChar char="•"/>
            </a:pPr>
            <a:r>
              <a:rPr lang="en-US" sz="2800" dirty="0">
                <a:latin typeface="Arial Unicode MS"/>
                <a:ea typeface="Quattrocento Sans"/>
                <a:cs typeface="Arial Unicode MS"/>
                <a:sym typeface="Quattrocento Sans"/>
              </a:rPr>
              <a:t>of children 18 and under facing challenges</a:t>
            </a:r>
          </a:p>
          <a:p>
            <a:pPr marL="800100" lvl="1" indent="-342900">
              <a:lnSpc>
                <a:spcPct val="120000"/>
              </a:lnSpc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Quattrocento Sans"/>
              <a:buChar char="•"/>
            </a:pPr>
            <a:r>
              <a:rPr lang="en-US" sz="2800" dirty="0">
                <a:latin typeface="Arial Unicode MS"/>
                <a:ea typeface="Quattrocento Sans"/>
                <a:cs typeface="Arial Unicode MS"/>
                <a:sym typeface="Quattrocento Sans"/>
              </a:rPr>
              <a:t>no diagnosis required</a:t>
            </a:r>
          </a:p>
          <a:p>
            <a:pPr marL="342900" indent="-342900">
              <a:lnSpc>
                <a:spcPct val="120000"/>
              </a:lnSpc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Quattrocento Sans"/>
              <a:buChar char="•"/>
            </a:pPr>
            <a:r>
              <a:rPr lang="en-US" sz="2800" dirty="0">
                <a:latin typeface="Arial Unicode MS"/>
                <a:ea typeface="Quattrocento Sans"/>
                <a:cs typeface="Arial Unicode MS"/>
                <a:sym typeface="Quattrocento Sans"/>
              </a:rPr>
              <a:t>Confidential</a:t>
            </a:r>
          </a:p>
          <a:p>
            <a:pPr marL="342900" indent="-342900">
              <a:lnSpc>
                <a:spcPct val="120000"/>
              </a:lnSpc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Quattrocento Sans"/>
              <a:buChar char="•"/>
            </a:pPr>
            <a:r>
              <a:rPr lang="en-US" sz="2800" dirty="0">
                <a:latin typeface="Arial Unicode MS"/>
                <a:ea typeface="Quattrocento Sans"/>
                <a:cs typeface="Arial Unicode MS"/>
                <a:sym typeface="Quattrocento Sans"/>
              </a:rPr>
              <a:t>A place to find non-judgmental support</a:t>
            </a:r>
          </a:p>
          <a:p>
            <a:pPr marL="342900" indent="-342900">
              <a:lnSpc>
                <a:spcPct val="120000"/>
              </a:lnSpc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Quattrocento Sans"/>
              <a:buChar char="•"/>
            </a:pPr>
            <a:r>
              <a:rPr lang="en-US" sz="2800" dirty="0">
                <a:latin typeface="Arial Unicode MS"/>
                <a:ea typeface="Quattrocento Sans"/>
                <a:cs typeface="Arial Unicode MS"/>
                <a:sym typeface="Quattrocento Sans"/>
              </a:rPr>
              <a:t>Facilitated by trained volunteers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Quattrocento Sans"/>
              <a:buChar char="•"/>
            </a:pPr>
            <a:r>
              <a:rPr lang="en-US" sz="2800" dirty="0">
                <a:latin typeface="Arial Unicode MS"/>
                <a:ea typeface="Quattrocento Sans"/>
                <a:cs typeface="Arial Unicode MS"/>
                <a:sym typeface="Quattrocento Sans"/>
              </a:rPr>
              <a:t>Free Monthly Meetings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Quattrocento Sans"/>
              <a:buChar char="•"/>
            </a:pPr>
            <a:r>
              <a:rPr lang="en-US" sz="2800" dirty="0">
                <a:latin typeface="Arial Unicode MS"/>
                <a:ea typeface="Quattrocento Sans"/>
                <a:cs typeface="Arial Unicode MS"/>
                <a:sym typeface="Quattrocento Sans"/>
              </a:rPr>
              <a:t>Online (since April 2020)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</a:pPr>
            <a:endParaRPr lang="en-US" sz="2800" dirty="0">
              <a:latin typeface="Arial Unicode MS"/>
              <a:ea typeface="Quattrocento Sans"/>
              <a:cs typeface="Arial Unicode M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474568874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5,553 Parent And Child Walking Illustrations, Royalty-Free Vector Graphics  &amp; Clip Art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6" descr="5,553 Parent And Child Walking Illustrations, Royalty-Free Vector Graphics  &amp; Clip Art - i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C9ED1A-6107-4C31-A4D8-C2B60594C004}"/>
              </a:ext>
            </a:extLst>
          </p:cNvPr>
          <p:cNvGrpSpPr/>
          <p:nvPr/>
        </p:nvGrpSpPr>
        <p:grpSpPr>
          <a:xfrm>
            <a:off x="0" y="791013"/>
            <a:ext cx="4257242" cy="5386819"/>
            <a:chOff x="24198" y="-15827"/>
            <a:chExt cx="5279658" cy="6738069"/>
          </a:xfrm>
        </p:grpSpPr>
        <p:sp>
          <p:nvSpPr>
            <p:cNvPr id="11" name="Flowchart: Process 10">
              <a:extLst>
                <a:ext uri="{FF2B5EF4-FFF2-40B4-BE49-F238E27FC236}">
                  <a16:creationId xmlns:a16="http://schemas.microsoft.com/office/drawing/2014/main" id="{AB705ABF-2DDE-4E5B-AD3A-E35A55CDC3E5}"/>
                </a:ext>
              </a:extLst>
            </p:cNvPr>
            <p:cNvSpPr/>
            <p:nvPr/>
          </p:nvSpPr>
          <p:spPr>
            <a:xfrm>
              <a:off x="24198" y="-15827"/>
              <a:ext cx="5279658" cy="6738069"/>
            </a:xfrm>
            <a:prstGeom prst="flowChartProcess">
              <a:avLst/>
            </a:prstGeom>
            <a:solidFill>
              <a:srgbClr val="3C8C93"/>
            </a:solidFill>
            <a:ln>
              <a:solidFill>
                <a:srgbClr val="3C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E6E6E37-F33D-4499-A78C-E253DA107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574" y="135758"/>
              <a:ext cx="4972176" cy="6378166"/>
            </a:xfrm>
            <a:prstGeom prst="rect">
              <a:avLst/>
            </a:prstGeom>
            <a:solidFill>
              <a:srgbClr val="3C8C93"/>
            </a:solidFill>
            <a:ln>
              <a:solidFill>
                <a:srgbClr val="3C8C93"/>
              </a:solidFill>
            </a:ln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EBB4E0-4962-4FD9-9573-586DA1C67EC8}"/>
              </a:ext>
            </a:extLst>
          </p:cNvPr>
          <p:cNvGrpSpPr/>
          <p:nvPr/>
        </p:nvGrpSpPr>
        <p:grpSpPr>
          <a:xfrm>
            <a:off x="3967378" y="1108740"/>
            <a:ext cx="4257243" cy="5221353"/>
            <a:chOff x="6442839" y="61617"/>
            <a:chExt cx="5279658" cy="6738069"/>
          </a:xfrm>
        </p:grpSpPr>
        <p:sp>
          <p:nvSpPr>
            <p:cNvPr id="12" name="Flowchart: Process 11">
              <a:extLst>
                <a:ext uri="{FF2B5EF4-FFF2-40B4-BE49-F238E27FC236}">
                  <a16:creationId xmlns:a16="http://schemas.microsoft.com/office/drawing/2014/main" id="{CA91C2DF-B3B2-4828-BD68-57B91BBD90A6}"/>
                </a:ext>
              </a:extLst>
            </p:cNvPr>
            <p:cNvSpPr/>
            <p:nvPr/>
          </p:nvSpPr>
          <p:spPr>
            <a:xfrm>
              <a:off x="6442839" y="61617"/>
              <a:ext cx="5279658" cy="6738069"/>
            </a:xfrm>
            <a:prstGeom prst="flowChartProcess">
              <a:avLst/>
            </a:prstGeom>
            <a:solidFill>
              <a:srgbClr val="3C8C93"/>
            </a:solidFill>
            <a:ln>
              <a:solidFill>
                <a:srgbClr val="3C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A6FD613-689D-4379-BF9E-87CD4F34E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3384" y="221954"/>
              <a:ext cx="4998568" cy="6425398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F619B9-966D-4F32-BCC5-A74BF4B50795}"/>
              </a:ext>
            </a:extLst>
          </p:cNvPr>
          <p:cNvGrpSpPr/>
          <p:nvPr/>
        </p:nvGrpSpPr>
        <p:grpSpPr>
          <a:xfrm>
            <a:off x="7934760" y="1525437"/>
            <a:ext cx="4294044" cy="5221353"/>
            <a:chOff x="3233519" y="0"/>
            <a:chExt cx="5279658" cy="6738069"/>
          </a:xfrm>
        </p:grpSpPr>
        <p:sp>
          <p:nvSpPr>
            <p:cNvPr id="14" name="Flowchart: Process 13">
              <a:extLst>
                <a:ext uri="{FF2B5EF4-FFF2-40B4-BE49-F238E27FC236}">
                  <a16:creationId xmlns:a16="http://schemas.microsoft.com/office/drawing/2014/main" id="{17A615D1-27A4-4FF9-8B0B-155066633350}"/>
                </a:ext>
              </a:extLst>
            </p:cNvPr>
            <p:cNvSpPr/>
            <p:nvPr/>
          </p:nvSpPr>
          <p:spPr>
            <a:xfrm>
              <a:off x="3233519" y="0"/>
              <a:ext cx="5279658" cy="6738069"/>
            </a:xfrm>
            <a:prstGeom prst="flowChartProcess">
              <a:avLst/>
            </a:prstGeom>
            <a:solidFill>
              <a:srgbClr val="3C8C93"/>
            </a:solidFill>
            <a:ln>
              <a:solidFill>
                <a:srgbClr val="3C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4A4DDEF-CDF2-4AC5-931E-DEF194E34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68586" y="96064"/>
              <a:ext cx="5009524" cy="6514286"/>
            </a:xfrm>
            <a:prstGeom prst="rect">
              <a:avLst/>
            </a:prstGeom>
          </p:spPr>
        </p:pic>
      </p:grpSp>
      <p:sp>
        <p:nvSpPr>
          <p:cNvPr id="13" name="Shape 394">
            <a:extLst>
              <a:ext uri="{FF2B5EF4-FFF2-40B4-BE49-F238E27FC236}">
                <a16:creationId xmlns:a16="http://schemas.microsoft.com/office/drawing/2014/main" id="{104F774C-9117-46DB-8223-388D7DAFF1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22422" y="-655198"/>
            <a:ext cx="10444598" cy="1288351"/>
          </a:xfrm>
          <a:prstGeom prst="rect">
            <a:avLst/>
          </a:prstGeom>
          <a:noFill/>
          <a:ln>
            <a:noFill/>
          </a:ln>
        </p:spPr>
        <p:txBody>
          <a:bodyPr vert="horz" lIns="0" tIns="45700" rIns="132075" bIns="0" rtlCol="0" anchor="b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en-US" sz="4000" dirty="0">
                <a:solidFill>
                  <a:schemeClr val="tx1"/>
                </a:solidFill>
                <a:latin typeface="Arial Unicode MS"/>
                <a:ea typeface="Calibri"/>
                <a:cs typeface="Arial Unicode MS"/>
                <a:sym typeface="Calibri"/>
              </a:rPr>
              <a:t>What happens in a parent support group?</a:t>
            </a:r>
          </a:p>
        </p:txBody>
      </p:sp>
    </p:spTree>
    <p:extLst>
      <p:ext uri="{BB962C8B-B14F-4D97-AF65-F5344CB8AC3E}">
        <p14:creationId xmlns:p14="http://schemas.microsoft.com/office/powerpoint/2010/main" val="38387690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61AB077-E006-448A-A84B-9FE75F122EB1}"/>
              </a:ext>
            </a:extLst>
          </p:cNvPr>
          <p:cNvSpPr txBox="1"/>
          <p:nvPr/>
        </p:nvSpPr>
        <p:spPr>
          <a:xfrm>
            <a:off x="1841500" y="1637348"/>
            <a:ext cx="82296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Parent Support Group for parents/caregivers of school-aged kids</a:t>
            </a:r>
          </a:p>
          <a:p>
            <a:pPr algn="ctr"/>
            <a:r>
              <a:rPr lang="en-US" sz="3200" b="1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Second Monday of the Month</a:t>
            </a:r>
          </a:p>
          <a:p>
            <a:pPr algn="ctr"/>
            <a:r>
              <a:rPr lang="en-US" sz="3200" b="1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7:30pm-9pm</a:t>
            </a:r>
            <a:endParaRPr lang="en-US" sz="2400" dirty="0"/>
          </a:p>
        </p:txBody>
      </p:sp>
      <p:sp>
        <p:nvSpPr>
          <p:cNvPr id="10" name="Shape 394">
            <a:extLst>
              <a:ext uri="{FF2B5EF4-FFF2-40B4-BE49-F238E27FC236}">
                <a16:creationId xmlns:a16="http://schemas.microsoft.com/office/drawing/2014/main" id="{46EBCF17-0D31-41D0-9D25-57870ED3C63D}"/>
              </a:ext>
            </a:extLst>
          </p:cNvPr>
          <p:cNvSpPr txBox="1">
            <a:spLocks/>
          </p:cNvSpPr>
          <p:nvPr/>
        </p:nvSpPr>
        <p:spPr>
          <a:xfrm>
            <a:off x="-235122" y="-349395"/>
            <a:ext cx="10444598" cy="1288351"/>
          </a:xfrm>
          <a:prstGeom prst="rect">
            <a:avLst/>
          </a:prstGeom>
          <a:noFill/>
          <a:ln>
            <a:noFill/>
          </a:ln>
        </p:spPr>
        <p:txBody>
          <a:bodyPr vert="horz" lIns="0" tIns="45700" rIns="132075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  <a:buSzPct val="25000"/>
            </a:pPr>
            <a:r>
              <a:rPr lang="en-US" sz="4000" dirty="0">
                <a:solidFill>
                  <a:schemeClr val="tx1"/>
                </a:solidFill>
                <a:latin typeface="Arial Unicode MS"/>
                <a:ea typeface="Calibri"/>
                <a:cs typeface="Arial Unicode MS"/>
                <a:sym typeface="Calibri"/>
              </a:rPr>
              <a:t>How do you join a parent support group?</a:t>
            </a:r>
          </a:p>
        </p:txBody>
      </p:sp>
      <p:pic>
        <p:nvPicPr>
          <p:cNvPr id="12" name="Picture 11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055A5AFE-E5B5-4119-90C7-8BDC791C78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15389" y="3978317"/>
            <a:ext cx="2988174" cy="19370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83DBF5D-AE07-4A31-8F6A-1AD50920042C}"/>
              </a:ext>
            </a:extLst>
          </p:cNvPr>
          <p:cNvSpPr txBox="1"/>
          <p:nvPr/>
        </p:nvSpPr>
        <p:spPr>
          <a:xfrm>
            <a:off x="485789" y="3978317"/>
            <a:ext cx="8229600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You register through </a:t>
            </a:r>
            <a:r>
              <a:rPr lang="en-US" sz="2400" b="1" u="sng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Eventbrite</a:t>
            </a:r>
            <a:endParaRPr lang="en-US" sz="2400" b="1" u="sng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u="none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You attend through Zoom </a:t>
            </a:r>
            <a:r>
              <a:rPr lang="en-US" sz="2400" b="1" u="sng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(Instructions)</a:t>
            </a:r>
            <a:endParaRPr lang="en-US" sz="2400" b="1" u="sng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Online Support Group </a:t>
            </a:r>
            <a:r>
              <a:rPr lang="en-US" sz="2400" b="1" u="sng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Frequently Asked Questions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1371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783644"/>
            <a:ext cx="8722823" cy="4775200"/>
          </a:xfrm>
        </p:spPr>
        <p:txBody>
          <a:bodyPr/>
          <a:lstStyle/>
          <a:p>
            <a:pPr>
              <a:spcBef>
                <a:spcPts val="0"/>
              </a:spcBef>
            </a:pP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Denise Giuliano</a:t>
            </a:r>
            <a:br>
              <a:rPr lang="en-US" sz="36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36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Executive Director </a:t>
            </a:r>
            <a:br>
              <a:rPr lang="en-US" sz="36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NAMI Howard County </a:t>
            </a:r>
            <a:br>
              <a:rPr lang="en-US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US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410-772-9300</a:t>
            </a:r>
            <a:br>
              <a:rPr lang="en-US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US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dgiuliano.namihc@gmail.com</a:t>
            </a:r>
            <a:br>
              <a:rPr lang="en-US" sz="6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7B7D58A7-3AAA-4F7D-A9C6-5548A0662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34" y="660311"/>
            <a:ext cx="5811043" cy="3194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2DCDC6-6E1F-45C9-B669-6AC3C44DC0C9}"/>
              </a:ext>
            </a:extLst>
          </p:cNvPr>
          <p:cNvSpPr txBox="1"/>
          <p:nvPr/>
        </p:nvSpPr>
        <p:spPr>
          <a:xfrm>
            <a:off x="7051539" y="5620600"/>
            <a:ext cx="443225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https://forms.gle/eSbmMQr99FogJhwm9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AA700-5E47-4429-96CD-86513B05E0CC}"/>
              </a:ext>
            </a:extLst>
          </p:cNvPr>
          <p:cNvSpPr txBox="1"/>
          <p:nvPr/>
        </p:nvSpPr>
        <p:spPr>
          <a:xfrm>
            <a:off x="6949439" y="5251268"/>
            <a:ext cx="431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777996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EEE28-2D5B-400E-9BEE-71314E8B4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Quattrocento Sans"/>
              </a:rPr>
              <a:t>Why does Mental Health Matter?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D3F67-A85C-497B-9A82-C9928A6C3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017" y="1632788"/>
            <a:ext cx="9955004" cy="4174887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Quattrocento Sans"/>
              </a:rPr>
              <a:t>Mental health can affect your child’s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en-US" sz="2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Quattrocento Sans"/>
            </a:endParaRPr>
          </a:p>
          <a:p>
            <a:pPr marL="65088" indent="223838">
              <a:spcBef>
                <a:spcPts val="600"/>
              </a:spcBef>
              <a:spcAft>
                <a:spcPts val="600"/>
              </a:spcAft>
              <a:buClr>
                <a:srgbClr val="4299A0"/>
              </a:buClr>
              <a:buSzPct val="100000"/>
              <a:buFont typeface="Quattrocento Sans"/>
              <a:buChar char="•"/>
            </a:pPr>
            <a:r>
              <a:rPr lang="en-US" sz="3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Quattrocento Sans"/>
              </a:rPr>
              <a:t>Ability to learn</a:t>
            </a:r>
          </a:p>
          <a:p>
            <a:pPr marL="65088" indent="223838">
              <a:spcBef>
                <a:spcPts val="0"/>
              </a:spcBef>
              <a:spcAft>
                <a:spcPts val="600"/>
              </a:spcAft>
              <a:buClr>
                <a:srgbClr val="4299A0"/>
              </a:buClr>
              <a:buSzPct val="100000"/>
              <a:buFont typeface="Quattrocento Sans"/>
              <a:buChar char="•"/>
            </a:pPr>
            <a:r>
              <a:rPr lang="en-US" sz="3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Quattrocento Sans"/>
              </a:rPr>
              <a:t>Attendance</a:t>
            </a:r>
          </a:p>
          <a:p>
            <a:pPr marL="65088" indent="223838">
              <a:spcBef>
                <a:spcPts val="0"/>
              </a:spcBef>
              <a:spcAft>
                <a:spcPts val="600"/>
              </a:spcAft>
              <a:buClr>
                <a:srgbClr val="4299A0"/>
              </a:buClr>
              <a:buFont typeface="Quattrocento Sans"/>
              <a:buChar char="•"/>
            </a:pPr>
            <a:r>
              <a:rPr lang="en-US" sz="3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Quattrocento Sans"/>
              </a:rPr>
              <a:t>Relationships:</a:t>
            </a:r>
          </a:p>
          <a:p>
            <a:pPr marL="465138" lvl="1" indent="223838">
              <a:spcBef>
                <a:spcPts val="0"/>
              </a:spcBef>
              <a:spcAft>
                <a:spcPts val="600"/>
              </a:spcAft>
              <a:buClr>
                <a:srgbClr val="4299A0"/>
              </a:buClr>
              <a:buFont typeface="Quattrocento Sans"/>
              <a:buChar char="•"/>
            </a:pPr>
            <a:r>
              <a:rPr lang="en-US" sz="3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Quattrocento Sans"/>
              </a:rPr>
              <a:t> peers, family, school, community</a:t>
            </a:r>
          </a:p>
          <a:p>
            <a:pPr marL="65088" indent="223838">
              <a:spcBef>
                <a:spcPts val="0"/>
              </a:spcBef>
              <a:spcAft>
                <a:spcPts val="600"/>
              </a:spcAft>
              <a:buClr>
                <a:srgbClr val="4299A0"/>
              </a:buClr>
              <a:buSzPct val="100000"/>
              <a:buFont typeface="Quattrocento Sans"/>
              <a:buChar char="•"/>
            </a:pPr>
            <a:r>
              <a:rPr lang="en-US" sz="3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Quattrocento Sans"/>
              </a:rPr>
              <a:t>Physical health</a:t>
            </a:r>
          </a:p>
          <a:p>
            <a:pPr marL="65088" indent="223838">
              <a:spcBef>
                <a:spcPts val="0"/>
              </a:spcBef>
              <a:spcAft>
                <a:spcPts val="600"/>
              </a:spcAft>
              <a:buClr>
                <a:srgbClr val="4299A0"/>
              </a:buClr>
              <a:buSzPct val="100000"/>
              <a:buFont typeface="Quattrocento Sans"/>
              <a:buChar char="•"/>
            </a:pPr>
            <a:r>
              <a:rPr lang="en-US" sz="3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Quattrocento Sans"/>
              </a:rPr>
              <a:t>Long-term success</a:t>
            </a:r>
          </a:p>
          <a:p>
            <a:endParaRPr lang="en-US" dirty="0"/>
          </a:p>
        </p:txBody>
      </p:sp>
      <p:pic>
        <p:nvPicPr>
          <p:cNvPr id="6" name="Picture 5" descr="A person sitting on a table&#10;&#10;Description automatically generated">
            <a:extLst>
              <a:ext uri="{FF2B5EF4-FFF2-40B4-BE49-F238E27FC236}">
                <a16:creationId xmlns:a16="http://schemas.microsoft.com/office/drawing/2014/main" id="{7BBFD2EB-E4AA-46F2-85FF-FA0841179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16537" y="2068534"/>
            <a:ext cx="4394199" cy="24717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E6FB51-00D2-409B-9599-08FC9FB48343}"/>
              </a:ext>
            </a:extLst>
          </p:cNvPr>
          <p:cNvSpPr txBox="1"/>
          <p:nvPr/>
        </p:nvSpPr>
        <p:spPr>
          <a:xfrm>
            <a:off x="7756357" y="4656585"/>
            <a:ext cx="39543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choosingdemocracy.blogspot.com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6724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94030" y="189101"/>
            <a:ext cx="9038686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lvl="0">
              <a:buClr>
                <a:srgbClr val="4299A0"/>
              </a:buClr>
              <a:buSzPct val="25000"/>
            </a:pPr>
            <a:r>
              <a:rPr lang="en-US" dirty="0">
                <a:solidFill>
                  <a:schemeClr val="tx1"/>
                </a:solidFill>
                <a:latin typeface="Arial Unicode MS"/>
                <a:ea typeface="Calibri"/>
                <a:cs typeface="Arial Unicode MS"/>
                <a:sym typeface="Calibri"/>
              </a:rPr>
              <a:t>Facts about Mental Health &amp; Youth</a:t>
            </a:r>
            <a:endParaRPr lang="en-US" dirty="0">
              <a:solidFill>
                <a:schemeClr val="tx1"/>
              </a:solidFill>
              <a:latin typeface="Arial Unicode MS"/>
              <a:ea typeface="Quattrocento Sans"/>
              <a:cs typeface="Arial Unicode MS"/>
              <a:sym typeface="Quattrocento Sans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idx="1"/>
          </p:nvPr>
        </p:nvSpPr>
        <p:spPr>
          <a:xfrm>
            <a:off x="3359654" y="1430074"/>
            <a:ext cx="8539903" cy="423893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Quattrocento Sans"/>
              <a:buChar char="•"/>
            </a:pPr>
            <a:r>
              <a:rPr 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Quattrocento Sans"/>
              </a:rPr>
              <a:t>13% (ages 8-15) and 20% (ages13-18) 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Quattrocento Sans"/>
              </a:rPr>
              <a:t>of youth live with a mental health condition</a:t>
            </a:r>
            <a:r>
              <a:rPr lang="en-US" sz="2400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Quattrocento Sans"/>
              </a:rPr>
              <a:t>1</a:t>
            </a:r>
          </a:p>
          <a:p>
            <a:pPr indent="-342900">
              <a:spcBef>
                <a:spcPts val="600"/>
              </a:spcBef>
              <a:spcAft>
                <a:spcPts val="600"/>
              </a:spcAft>
              <a:buFont typeface="Quattrocento Sans"/>
              <a:buChar char="•"/>
            </a:pP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50% of mental health conditions have signs and symptoms by </a:t>
            </a:r>
            <a:r>
              <a:rPr 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age 14</a:t>
            </a:r>
            <a:endParaRPr lang="en-US" sz="2400" b="1" baseline="30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Quattrocento Sans"/>
            </a:endParaRPr>
          </a:p>
          <a:p>
            <a:pPr indent="-342900">
              <a:spcBef>
                <a:spcPts val="600"/>
              </a:spcBef>
              <a:spcAft>
                <a:spcPts val="600"/>
              </a:spcAft>
              <a:buFont typeface="Quattrocento Sans"/>
              <a:buChar char="•"/>
            </a:pP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Quattrocento Sans"/>
              </a:rPr>
              <a:t>50% of </a:t>
            </a:r>
            <a:r>
              <a:rPr 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Quattrocento Sans"/>
              </a:rPr>
              <a:t>8-15-year olds 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Quattrocento Sans"/>
              </a:rPr>
              <a:t>with a mental health condition don’t receive treatment</a:t>
            </a:r>
            <a:r>
              <a:rPr lang="en-US" sz="2400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Quattrocento Sans"/>
              </a:rPr>
              <a:t>1</a:t>
            </a:r>
          </a:p>
          <a:p>
            <a:pPr indent="-342900">
              <a:spcBef>
                <a:spcPts val="600"/>
              </a:spcBef>
              <a:spcAft>
                <a:spcPts val="600"/>
              </a:spcAft>
              <a:buFont typeface="Quattrocento Sans"/>
              <a:buChar char="•"/>
            </a:pP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Quattrocento Sans"/>
              </a:rPr>
              <a:t>The average delay between onset of symptoms and treatment is 8-10 years</a:t>
            </a:r>
            <a:r>
              <a:rPr lang="en-US" sz="2400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Quattrocento Sans"/>
              </a:rPr>
              <a:t>1</a:t>
            </a:r>
          </a:p>
          <a:p>
            <a:pPr indent="-342900">
              <a:spcBef>
                <a:spcPts val="600"/>
              </a:spcBef>
              <a:spcAft>
                <a:spcPts val="600"/>
              </a:spcAft>
              <a:buFont typeface="Quattrocento Sans"/>
              <a:buChar char="•"/>
            </a:pP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Quattrocento Sans"/>
              </a:rPr>
              <a:t>17% of </a:t>
            </a:r>
            <a:r>
              <a:rPr 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Quattrocento Sans"/>
              </a:rPr>
              <a:t>high school students 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Quattrocento Sans"/>
              </a:rPr>
              <a:t>seriously consider suicide</a:t>
            </a:r>
            <a:r>
              <a:rPr lang="en-US" sz="2400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Quattrocento Sans"/>
              </a:rPr>
              <a:t>2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Quattrocento Sans"/>
              <a:buChar char="•"/>
            </a:pPr>
            <a:endParaRPr lang="en-US" sz="1800" baseline="30000" dirty="0">
              <a:solidFill>
                <a:srgbClr val="00009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Quattrocento Sans"/>
            </a:endParaRPr>
          </a:p>
          <a:p>
            <a:pPr marL="342900" indent="-342900">
              <a:spcBef>
                <a:spcPts val="1680"/>
              </a:spcBef>
              <a:buClr>
                <a:schemeClr val="dk1"/>
              </a:buClr>
              <a:buSzPct val="100000"/>
              <a:buNone/>
            </a:pPr>
            <a:endParaRPr sz="1800" baseline="300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394030" y="6238103"/>
            <a:ext cx="11674401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050" baseline="30000" dirty="0">
                <a:latin typeface="Quattrocento Sans"/>
                <a:ea typeface="Quattrocento Sans"/>
                <a:cs typeface="Quattrocento Sans"/>
                <a:sym typeface="Quattrocento Sans"/>
              </a:rPr>
              <a:t>1</a:t>
            </a:r>
            <a:r>
              <a:rPr lang="en-US" sz="1050" dirty="0">
                <a:latin typeface="Quattrocento Sans"/>
                <a:ea typeface="Quattrocento Sans"/>
                <a:cs typeface="Quattrocento Sans"/>
                <a:sym typeface="Quattrocento Sans"/>
              </a:rPr>
              <a:t>NAMI. (2013). </a:t>
            </a:r>
            <a:r>
              <a:rPr lang="en-US" sz="1050" i="1" dirty="0">
                <a:latin typeface="Quattrocento Sans"/>
                <a:ea typeface="Quattrocento Sans"/>
                <a:cs typeface="Quattrocento Sans"/>
                <a:sym typeface="Quattrocento Sans"/>
              </a:rPr>
              <a:t>Mental Illness Facts and Numbers</a:t>
            </a:r>
            <a:r>
              <a:rPr lang="en-US" sz="1050" dirty="0">
                <a:latin typeface="Quattrocento Sans"/>
                <a:ea typeface="Quattrocento Sans"/>
                <a:cs typeface="Quattrocento Sans"/>
                <a:sym typeface="Quattrocento Sans"/>
              </a:rPr>
              <a:t>. </a:t>
            </a:r>
            <a:r>
              <a:rPr lang="en-US" sz="1050" baseline="30000" dirty="0"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r>
            <a:r>
              <a:rPr lang="en-US" sz="1050" dirty="0">
                <a:latin typeface="Quattrocento Sans"/>
                <a:ea typeface="Quattrocento Sans"/>
                <a:cs typeface="Quattrocento Sans"/>
                <a:sym typeface="Quattrocento Sans"/>
              </a:rPr>
              <a:t>Center for Disease Control and Prevention. (2014). Youth Risk Behavior Surveillance–United States, 2013. </a:t>
            </a:r>
            <a:r>
              <a:rPr lang="en-US" sz="1050" i="1" dirty="0">
                <a:latin typeface="Quattrocento Sans"/>
                <a:ea typeface="Quattrocento Sans"/>
                <a:cs typeface="Quattrocento Sans"/>
                <a:sym typeface="Quattrocento Sans"/>
              </a:rPr>
              <a:t>Morbidity and Mortality Weekly Report, 63</a:t>
            </a:r>
            <a:r>
              <a:rPr lang="en-US" sz="1050" dirty="0">
                <a:latin typeface="Quattrocento Sans"/>
                <a:ea typeface="Quattrocento Sans"/>
                <a:cs typeface="Quattrocento Sans"/>
                <a:sym typeface="Quattrocento Sans"/>
              </a:rPr>
              <a:t>(4), 1-168.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958288-FC2D-4270-BCDB-3F08E377A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4030" y="1271547"/>
            <a:ext cx="2706129" cy="43974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6A0693-E956-47D5-93D6-E4C2F0D0488E}"/>
              </a:ext>
            </a:extLst>
          </p:cNvPr>
          <p:cNvSpPr txBox="1"/>
          <p:nvPr/>
        </p:nvSpPr>
        <p:spPr>
          <a:xfrm>
            <a:off x="280730" y="5699639"/>
            <a:ext cx="30789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hlinkClick r:id="rId4" tooltip="https://miamadrebipolare.blogspot.com/2011/04/terzo-congresso-internazionale-sui.html"/>
              </a:rPr>
              <a:t>This Photo</a:t>
            </a:r>
            <a:r>
              <a:rPr lang="en-US" sz="700" dirty="0"/>
              <a:t> by Unknown Author is licensed under </a:t>
            </a:r>
            <a:r>
              <a:rPr lang="en-US" sz="700" dirty="0">
                <a:hlinkClick r:id="rId5" tooltip="https://creativecommons.org/licenses/by-nc-nd/3.0/"/>
              </a:rPr>
              <a:t>CC BY-NC-ND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165229821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94030" y="139674"/>
            <a:ext cx="9038686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lvl="0">
              <a:buClr>
                <a:srgbClr val="4299A0"/>
              </a:buClr>
              <a:buSzPct val="25000"/>
            </a:pPr>
            <a:r>
              <a:rPr lang="en-US" dirty="0">
                <a:solidFill>
                  <a:schemeClr val="tx1"/>
                </a:solidFill>
                <a:latin typeface="Arial Unicode MS"/>
                <a:ea typeface="Calibri"/>
                <a:cs typeface="Arial Unicode MS"/>
                <a:sym typeface="Calibri"/>
              </a:rPr>
              <a:t>Why Partner with Schools?</a:t>
            </a:r>
            <a:endParaRPr lang="en-US" dirty="0">
              <a:solidFill>
                <a:schemeClr val="tx1"/>
              </a:solidFill>
              <a:latin typeface="Arial Unicode MS"/>
              <a:ea typeface="Quattrocento Sans"/>
              <a:cs typeface="Arial Unicode MS"/>
              <a:sym typeface="Quattrocento Sans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idx="1"/>
          </p:nvPr>
        </p:nvSpPr>
        <p:spPr>
          <a:xfrm>
            <a:off x="643421" y="1482812"/>
            <a:ext cx="6733563" cy="468321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SzPct val="100000"/>
              <a:buFont typeface="Quattrocento Sans"/>
              <a:buChar char="•"/>
            </a:pPr>
            <a:r>
              <a:rPr lang="en-US" sz="2800" dirty="0">
                <a:latin typeface="Arial Unicode MS"/>
                <a:ea typeface="Quattrocento Sans"/>
                <a:cs typeface="Arial Unicode MS"/>
                <a:sym typeface="Quattrocento Sans"/>
              </a:rPr>
              <a:t>You and their teachers are the closest observers of your child.</a:t>
            </a:r>
          </a:p>
          <a:p>
            <a:pPr marL="342900" indent="-342900">
              <a:spcBef>
                <a:spcPts val="1200"/>
              </a:spcBef>
              <a:buSzPct val="100000"/>
              <a:buFont typeface="Quattrocento Sans"/>
              <a:buChar char="•"/>
            </a:pPr>
            <a:r>
              <a:rPr lang="en-US" sz="2800" dirty="0">
                <a:latin typeface="Arial Unicode MS"/>
                <a:ea typeface="Quattrocento Sans"/>
                <a:cs typeface="Arial Unicode MS"/>
                <a:sym typeface="Quattrocento Sans"/>
              </a:rPr>
              <a:t>Behaviors caused by mental health issues can look very different at home and school.</a:t>
            </a:r>
          </a:p>
          <a:p>
            <a:pPr marL="342900" indent="-342900">
              <a:spcBef>
                <a:spcPts val="1200"/>
              </a:spcBef>
              <a:buSzPct val="100000"/>
              <a:buFont typeface="Quattrocento Sans"/>
              <a:buChar char="•"/>
            </a:pPr>
            <a:r>
              <a:rPr lang="en-US" sz="2800" dirty="0">
                <a:latin typeface="Arial Unicode MS"/>
                <a:ea typeface="Quattrocento Sans"/>
                <a:cs typeface="Arial Unicode MS"/>
                <a:sym typeface="Quattrocento Sans"/>
              </a:rPr>
              <a:t>Good communication between school and families helps get a complete picture of the issue.</a:t>
            </a:r>
          </a:p>
          <a:p>
            <a:pPr indent="-342900">
              <a:spcBef>
                <a:spcPts val="1200"/>
              </a:spcBef>
              <a:buFont typeface="Quattrocento Sans"/>
              <a:buChar char="•"/>
            </a:pPr>
            <a:r>
              <a:rPr lang="en-US" sz="2800" dirty="0">
                <a:latin typeface="Arial Unicode MS"/>
                <a:ea typeface="Quattrocento Sans"/>
                <a:cs typeface="Arial Unicode MS"/>
                <a:sym typeface="Quattrocento Sans"/>
              </a:rPr>
              <a:t>Early identification &amp; intervention offers the best chance for student success.</a:t>
            </a:r>
            <a:endParaRPr lang="en-US" baseline="30000" dirty="0">
              <a:solidFill>
                <a:srgbClr val="00009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Quattrocento Sans"/>
            </a:endParaRPr>
          </a:p>
          <a:p>
            <a:pPr marL="342900" indent="-342900">
              <a:spcBef>
                <a:spcPts val="1680"/>
              </a:spcBef>
              <a:buClr>
                <a:schemeClr val="dk1"/>
              </a:buClr>
              <a:buSzPct val="100000"/>
              <a:buNone/>
            </a:pPr>
            <a:endParaRPr sz="1800" baseline="300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713FB5-5821-4DAB-A54F-BE98D8FCA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008" y="2005190"/>
            <a:ext cx="3628571" cy="28476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E9E0CC-3F0A-40F8-9E55-D54A2F80A58A}"/>
              </a:ext>
            </a:extLst>
          </p:cNvPr>
          <p:cNvSpPr txBox="1"/>
          <p:nvPr/>
        </p:nvSpPr>
        <p:spPr>
          <a:xfrm>
            <a:off x="7920008" y="4902237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getmespark.com/getting-the-most-out-of-your-consulting-partnership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44990266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ctrTitle"/>
          </p:nvPr>
        </p:nvSpPr>
        <p:spPr>
          <a:xfrm>
            <a:off x="432640" y="204056"/>
            <a:ext cx="7721600" cy="11176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4299A0"/>
              </a:buClr>
              <a:buSzPct val="25000"/>
            </a:pPr>
            <a:r>
              <a:rPr lang="en-US" sz="4000" dirty="0">
                <a:solidFill>
                  <a:schemeClr val="tx1"/>
                </a:solidFill>
                <a:latin typeface="Arial Unicode MS"/>
                <a:cs typeface="Arial Unicode MS"/>
                <a:sym typeface="Arial"/>
              </a:rPr>
              <a:t>Know the </a:t>
            </a:r>
            <a:r>
              <a:rPr lang="en-US" sz="4000" b="1" dirty="0">
                <a:solidFill>
                  <a:schemeClr val="tx1"/>
                </a:solidFill>
                <a:latin typeface="Arial Unicode MS"/>
                <a:ea typeface="Impact"/>
                <a:cs typeface="Arial Unicode MS"/>
                <a:sym typeface="Impact"/>
              </a:rPr>
              <a:t>WARNING SIGNS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11114" y="1764890"/>
            <a:ext cx="92681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Unicode MS"/>
                <a:cs typeface="Arial Unicode MS"/>
              </a:rPr>
              <a:t>Youth with mental health conditions can experience </a:t>
            </a:r>
            <a:r>
              <a:rPr lang="en-US" sz="2400" i="1" dirty="0">
                <a:latin typeface="Arial Unicode MS"/>
                <a:cs typeface="Arial Unicode MS"/>
              </a:rPr>
              <a:t>constant</a:t>
            </a:r>
            <a:r>
              <a:rPr lang="en-US" sz="2400" dirty="0">
                <a:latin typeface="Arial Unicode MS"/>
                <a:cs typeface="Arial Unicode MS"/>
              </a:rPr>
              <a:t>, </a:t>
            </a:r>
            <a:r>
              <a:rPr lang="en-US" sz="2400" i="1" dirty="0">
                <a:latin typeface="Arial Unicode MS"/>
                <a:cs typeface="Arial Unicode MS"/>
              </a:rPr>
              <a:t>unrelieved</a:t>
            </a:r>
            <a:r>
              <a:rPr lang="en-US" sz="2400" dirty="0">
                <a:latin typeface="Arial Unicode MS"/>
                <a:cs typeface="Arial Unicode MS"/>
              </a:rPr>
              <a:t> and </a:t>
            </a:r>
            <a:r>
              <a:rPr lang="en-US" sz="2400" i="1" dirty="0">
                <a:latin typeface="Arial Unicode MS"/>
                <a:cs typeface="Arial Unicode MS"/>
              </a:rPr>
              <a:t>challenging </a:t>
            </a:r>
            <a:r>
              <a:rPr lang="en-US" sz="2400" dirty="0">
                <a:latin typeface="Arial Unicode MS"/>
                <a:cs typeface="Arial Unicode MS"/>
              </a:rPr>
              <a:t>symptoms. </a:t>
            </a:r>
          </a:p>
          <a:p>
            <a:endParaRPr lang="en-US" sz="2400" dirty="0">
              <a:latin typeface="Arial Unicode MS"/>
              <a:cs typeface="Arial Unicode MS"/>
            </a:endParaRPr>
          </a:p>
          <a:p>
            <a:r>
              <a:rPr 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Keys to Early Symptom Recognition:</a:t>
            </a:r>
          </a:p>
          <a:p>
            <a:endParaRPr lang="en-US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00100" lvl="1" indent="-342900"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Unicode MS"/>
                <a:cs typeface="Arial Unicode MS"/>
              </a:rPr>
              <a:t>Intensity: </a:t>
            </a:r>
            <a:r>
              <a:rPr lang="en-US" sz="2400" dirty="0">
                <a:latin typeface="Arial Unicode MS"/>
                <a:cs typeface="Arial Unicode MS"/>
              </a:rPr>
              <a:t>how severe are the symptoms?</a:t>
            </a:r>
          </a:p>
          <a:p>
            <a:pPr marL="800100" lvl="1" indent="-342900"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Arial Unicode MS"/>
              <a:cs typeface="Arial Unicode MS"/>
            </a:endParaRPr>
          </a:p>
          <a:p>
            <a:pPr marL="800100" lvl="1" indent="-342900"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Unicode MS"/>
                <a:cs typeface="Arial Unicode MS"/>
              </a:rPr>
              <a:t>Duration: </a:t>
            </a:r>
            <a:r>
              <a:rPr lang="en-US" sz="2400" dirty="0">
                <a:latin typeface="Arial Unicode MS"/>
                <a:cs typeface="Arial Unicode MS"/>
              </a:rPr>
              <a:t>how long do they last?</a:t>
            </a:r>
          </a:p>
          <a:p>
            <a:pPr marL="800100" lvl="1" indent="-342900"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endParaRPr lang="en-US" sz="2400" b="1" dirty="0">
              <a:latin typeface="Arial Unicode MS"/>
              <a:cs typeface="Arial Unicode MS"/>
            </a:endParaRPr>
          </a:p>
          <a:p>
            <a:pPr marL="800100" lvl="1" indent="-342900"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Unicode MS"/>
                <a:cs typeface="Arial Unicode MS"/>
              </a:rPr>
              <a:t>Level of distress: </a:t>
            </a:r>
            <a:r>
              <a:rPr lang="en-US" sz="2400" dirty="0">
                <a:latin typeface="Arial Unicode MS"/>
                <a:cs typeface="Arial Unicode MS"/>
              </a:rPr>
              <a:t>how much do they impair daily    functioning?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69EFCF-844D-4470-A7E7-B843732BE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15" y="2248930"/>
            <a:ext cx="2737341" cy="29261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2653F6-636C-4621-BC1B-6808F2D3011B}"/>
              </a:ext>
            </a:extLst>
          </p:cNvPr>
          <p:cNvSpPr txBox="1"/>
          <p:nvPr/>
        </p:nvSpPr>
        <p:spPr>
          <a:xfrm>
            <a:off x="284815" y="5387455"/>
            <a:ext cx="28262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hlinkClick r:id="rId4" tooltip="https://www.peoplemattersglobal.com/news/employee-relations/companies-in-hong-kong-will-be-charged-on-terminating-employees-with-mental-illness-23514"/>
              </a:rPr>
              <a:t>This Photo</a:t>
            </a:r>
            <a:r>
              <a:rPr lang="en-US" sz="700" dirty="0"/>
              <a:t> by Unknown Author is licensed under </a:t>
            </a:r>
            <a:r>
              <a:rPr lang="en-US" sz="700" dirty="0">
                <a:hlinkClick r:id="rId5" tooltip="https://creativecommons.org/licenses/by-nc-sa/3.0/"/>
              </a:rPr>
              <a:t>CC BY-SA-NC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437706134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ctrTitle"/>
          </p:nvPr>
        </p:nvSpPr>
        <p:spPr>
          <a:xfrm>
            <a:off x="432640" y="204056"/>
            <a:ext cx="10144744" cy="11176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4299A0"/>
              </a:buClr>
              <a:buSzPct val="25000"/>
            </a:pPr>
            <a:r>
              <a:rPr lang="en-US" sz="4000" dirty="0">
                <a:solidFill>
                  <a:schemeClr val="tx1"/>
                </a:solidFill>
                <a:latin typeface="Arial Unicode MS"/>
                <a:cs typeface="Arial Unicode MS"/>
                <a:sym typeface="Arial"/>
              </a:rPr>
              <a:t>Warning Signs of a Mental Health Condition</a:t>
            </a:r>
            <a:endParaRPr lang="en-US" sz="4000" b="1" dirty="0">
              <a:solidFill>
                <a:schemeClr val="tx1"/>
              </a:solidFill>
              <a:latin typeface="Arial Unicode MS"/>
              <a:ea typeface="Impact"/>
              <a:cs typeface="Arial Unicode MS"/>
              <a:sym typeface="Impac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2640" y="1556343"/>
            <a:ext cx="799761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Quattrocento Sans"/>
              <a:buChar char="•"/>
            </a:pPr>
            <a:r>
              <a:rPr lang="en-US" sz="2800" dirty="0">
                <a:latin typeface="Arial Unicode MS"/>
                <a:ea typeface="Quattrocento Sans"/>
                <a:cs typeface="Arial Unicode MS"/>
                <a:sym typeface="Quattrocento Sans"/>
              </a:rPr>
              <a:t>Feeling very sad or withdrawn for more than two weeks</a:t>
            </a:r>
          </a:p>
          <a:p>
            <a:pPr marL="342900" indent="-342900"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Quattrocento Sans"/>
              <a:buChar char="•"/>
            </a:pPr>
            <a:r>
              <a:rPr lang="en-US" sz="2800" dirty="0">
                <a:latin typeface="Arial Unicode MS"/>
                <a:ea typeface="Quattrocento Sans"/>
                <a:cs typeface="Arial Unicode MS"/>
                <a:sym typeface="Quattrocento Sans"/>
              </a:rPr>
              <a:t>Severe out-of-control behaviors</a:t>
            </a:r>
          </a:p>
          <a:p>
            <a:pPr marL="342900" indent="-342900"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Quattrocento Sans"/>
              <a:buChar char="•"/>
            </a:pPr>
            <a:r>
              <a:rPr lang="en-US" sz="2800" dirty="0">
                <a:latin typeface="Arial Unicode MS"/>
                <a:ea typeface="Quattrocento Sans"/>
                <a:cs typeface="Arial Unicode MS"/>
                <a:sym typeface="Quattrocento Sans"/>
              </a:rPr>
              <a:t>Sudden overwhelming fear for no reason</a:t>
            </a:r>
          </a:p>
          <a:p>
            <a:pPr marL="342900" indent="-342900"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Quattrocento Sans"/>
              <a:buChar char="•"/>
            </a:pPr>
            <a:r>
              <a:rPr lang="en-US" sz="2800" dirty="0">
                <a:latin typeface="Arial Unicode MS"/>
                <a:ea typeface="Quattrocento Sans"/>
                <a:cs typeface="Arial Unicode MS"/>
                <a:sym typeface="Quattrocento Sans"/>
              </a:rPr>
              <a:t>Severe mood swings that cause problems in relationships</a:t>
            </a:r>
          </a:p>
          <a:p>
            <a:pPr marL="342900" indent="-342900"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Quattrocento Sans"/>
              <a:buChar char="•"/>
            </a:pPr>
            <a:r>
              <a:rPr lang="en-US" sz="2800" dirty="0">
                <a:latin typeface="Arial Unicode MS"/>
                <a:ea typeface="Quattrocento Sans"/>
                <a:cs typeface="Arial Unicode MS"/>
                <a:sym typeface="Quattrocento Sans"/>
              </a:rPr>
              <a:t>Drastic changes in behavior, personality or sleeping habits</a:t>
            </a:r>
          </a:p>
        </p:txBody>
      </p:sp>
      <p:pic>
        <p:nvPicPr>
          <p:cNvPr id="3" name="Picture 2" descr="Mental Health Conditions Seen in Childhood | NAMI: National Alliance on Mental  Illness">
            <a:extLst>
              <a:ext uri="{FF2B5EF4-FFF2-40B4-BE49-F238E27FC236}">
                <a16:creationId xmlns:a16="http://schemas.microsoft.com/office/drawing/2014/main" id="{A77C1E24-0770-4947-8DF4-06E55A811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5763" y="2276362"/>
            <a:ext cx="3453597" cy="230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B6A8AC-6A47-4631-97F9-01F7561AEACD}"/>
              </a:ext>
            </a:extLst>
          </p:cNvPr>
          <p:cNvSpPr txBox="1"/>
          <p:nvPr/>
        </p:nvSpPr>
        <p:spPr>
          <a:xfrm>
            <a:off x="8176988" y="4607873"/>
            <a:ext cx="37111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4"/>
              </a:rPr>
              <a:t>https://www.fotosearch.com/CSP660/k63726873/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98916704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ctrTitle"/>
          </p:nvPr>
        </p:nvSpPr>
        <p:spPr>
          <a:xfrm>
            <a:off x="432640" y="204056"/>
            <a:ext cx="10144744" cy="11176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4299A0"/>
              </a:buClr>
              <a:buSzPct val="25000"/>
            </a:pPr>
            <a:r>
              <a:rPr lang="en-US" sz="4000" dirty="0">
                <a:solidFill>
                  <a:schemeClr val="tx1"/>
                </a:solidFill>
                <a:latin typeface="Arial Unicode MS"/>
                <a:cs typeface="Arial Unicode MS"/>
                <a:sym typeface="Arial"/>
              </a:rPr>
              <a:t>Warning Signs of a Mental Health Condition – Cont’d</a:t>
            </a:r>
            <a:endParaRPr lang="en-US" sz="4000" b="1" dirty="0">
              <a:solidFill>
                <a:schemeClr val="tx1"/>
              </a:solidFill>
              <a:latin typeface="Arial Unicode MS"/>
              <a:ea typeface="Impact"/>
              <a:cs typeface="Arial Unicode MS"/>
              <a:sym typeface="Impac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1032" y="1814812"/>
            <a:ext cx="102627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Quattrocento Sans"/>
              <a:buChar char="•"/>
            </a:pPr>
            <a:r>
              <a:rPr lang="en-US" sz="3200" dirty="0">
                <a:latin typeface="Arial Unicode MS"/>
                <a:ea typeface="Quattrocento Sans"/>
                <a:cs typeface="Arial Unicode MS"/>
                <a:sym typeface="Quattrocento Sans"/>
              </a:rPr>
              <a:t>Extreme difficulty concentrating or staying still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Quattrocento Sans"/>
              <a:buChar char="•"/>
            </a:pPr>
            <a:r>
              <a:rPr lang="en-US" sz="3200" dirty="0">
                <a:latin typeface="Arial Unicode MS"/>
                <a:ea typeface="Quattrocento Sans"/>
                <a:cs typeface="Arial Unicode MS"/>
                <a:sym typeface="Quattrocento Sans"/>
              </a:rPr>
              <a:t>Not eating, throwing up or using laxatives to lose weight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Quattrocento Sans"/>
              <a:buChar char="•"/>
            </a:pPr>
            <a:r>
              <a:rPr lang="en-US" sz="3200" dirty="0">
                <a:latin typeface="Arial Unicode MS"/>
                <a:ea typeface="Quattrocento Sans"/>
                <a:cs typeface="Arial Unicode MS"/>
                <a:sym typeface="Quattrocento Sans"/>
              </a:rPr>
              <a:t>Repeated use of alcohol or drugs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Quattrocento Sans"/>
              <a:buChar char="•"/>
            </a:pPr>
            <a:r>
              <a:rPr lang="en-US" sz="3200" dirty="0">
                <a:latin typeface="Arial Unicode MS"/>
                <a:ea typeface="Quattrocento Sans"/>
                <a:cs typeface="Arial Unicode MS"/>
                <a:sym typeface="Quattrocento Sans"/>
              </a:rPr>
              <a:t>Trying to harm or kill oneself or making plans to do so</a:t>
            </a:r>
          </a:p>
        </p:txBody>
      </p:sp>
      <p:sp>
        <p:nvSpPr>
          <p:cNvPr id="6" name="Shape 165">
            <a:extLst>
              <a:ext uri="{FF2B5EF4-FFF2-40B4-BE49-F238E27FC236}">
                <a16:creationId xmlns:a16="http://schemas.microsoft.com/office/drawing/2014/main" id="{4021155E-D1A7-4539-B01F-430012125783}"/>
              </a:ext>
            </a:extLst>
          </p:cNvPr>
          <p:cNvSpPr txBox="1"/>
          <p:nvPr/>
        </p:nvSpPr>
        <p:spPr>
          <a:xfrm>
            <a:off x="631032" y="6093620"/>
            <a:ext cx="1064176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 Sans"/>
              <a:buNone/>
            </a:pPr>
            <a:r>
              <a:rPr lang="en-US" sz="1200" b="0" i="0" u="none" strike="noStrike" cap="none" dirty="0">
                <a:latin typeface="Quattrocento Sans"/>
                <a:ea typeface="Quattrocento Sans"/>
                <a:cs typeface="Quattrocento Sans"/>
                <a:sym typeface="Quattrocento Sans"/>
              </a:rPr>
              <a:t>Jensen et al. (2011). Overlooked and Underserved: “Action Signs” for Identifying Children With Unmet Mental Health Needs. </a:t>
            </a:r>
            <a:r>
              <a:rPr lang="en-US" sz="1200" b="0" i="1" u="none" strike="noStrike" cap="none" dirty="0">
                <a:latin typeface="Quattrocento Sans"/>
                <a:ea typeface="Quattrocento Sans"/>
                <a:cs typeface="Quattrocento Sans"/>
                <a:sym typeface="Quattrocento Sans"/>
              </a:rPr>
              <a:t>Pediatrics</a:t>
            </a:r>
            <a:r>
              <a:rPr lang="en-US" sz="1200" b="0" i="0" u="none" strike="noStrike" cap="none" dirty="0">
                <a:latin typeface="Quattrocento Sans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US" sz="1200" b="0" i="1" u="none" strike="noStrike" cap="none" dirty="0">
                <a:latin typeface="Quattrocento Sans"/>
                <a:ea typeface="Quattrocento Sans"/>
                <a:cs typeface="Quattrocento Sans"/>
                <a:sym typeface="Quattrocento Sans"/>
              </a:rPr>
              <a:t>128</a:t>
            </a:r>
            <a:r>
              <a:rPr lang="en-US" sz="1200" b="0" i="0" u="none" strike="noStrike" cap="none" dirty="0">
                <a:latin typeface="Quattrocento Sans"/>
                <a:ea typeface="Quattrocento Sans"/>
                <a:cs typeface="Quattrocento Sans"/>
                <a:sym typeface="Quattrocento Sans"/>
              </a:rPr>
              <a:t>(5), 970-979.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6D7B70B-B23F-431B-A0DF-FA11A2756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34500" y="361208"/>
            <a:ext cx="2857500" cy="2381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6AE3EA-E489-49A2-92F9-0BB9CD8F37E1}"/>
              </a:ext>
            </a:extLst>
          </p:cNvPr>
          <p:cNvSpPr txBox="1"/>
          <p:nvPr/>
        </p:nvSpPr>
        <p:spPr>
          <a:xfrm>
            <a:off x="9528950" y="3067349"/>
            <a:ext cx="2857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hlinkClick r:id="rId4" tooltip="http://www.davidwmullen.com/2009/05/26/four-warning-signs-your-social-media-expert-may-be-bad-for-business/"/>
              </a:rPr>
              <a:t>This Photo</a:t>
            </a:r>
            <a:r>
              <a:rPr lang="en-US" sz="600" dirty="0"/>
              <a:t> by Unknown Author is licensed under </a:t>
            </a:r>
            <a:r>
              <a:rPr lang="en-US" sz="600" dirty="0">
                <a:hlinkClick r:id="rId5" tooltip="https://creativecommons.org/licenses/by-nc/3.0/"/>
              </a:rPr>
              <a:t>CC BY-NC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641882613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ctrTitle"/>
          </p:nvPr>
        </p:nvSpPr>
        <p:spPr>
          <a:xfrm>
            <a:off x="432640" y="204056"/>
            <a:ext cx="10144744" cy="11176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4299A0"/>
              </a:buClr>
              <a:buSzPct val="25000"/>
            </a:pPr>
            <a:r>
              <a:rPr lang="en-US" sz="4000" dirty="0">
                <a:solidFill>
                  <a:schemeClr val="tx1"/>
                </a:solidFill>
                <a:latin typeface="Arial Unicode MS"/>
                <a:cs typeface="Arial Unicode MS"/>
                <a:sym typeface="Arial"/>
              </a:rPr>
              <a:t>Behaviors Often Seen at Home</a:t>
            </a:r>
            <a:endParaRPr lang="en-US" sz="4000" b="1" dirty="0">
              <a:solidFill>
                <a:schemeClr val="tx1"/>
              </a:solidFill>
              <a:latin typeface="Arial Unicode MS"/>
              <a:ea typeface="Impact"/>
              <a:cs typeface="Arial Unicode MS"/>
              <a:sym typeface="Impac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4186" y="1581056"/>
            <a:ext cx="7686970" cy="4802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 Unicode MS"/>
                <a:ea typeface="Quattrocento Sans"/>
                <a:cs typeface="Arial Unicode MS"/>
                <a:sym typeface="Quattrocento Sans"/>
              </a:rPr>
              <a:t>Nothing seems to please them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 Unicode MS"/>
                <a:ea typeface="Quattrocento Sans"/>
                <a:cs typeface="Arial Unicode MS"/>
                <a:sym typeface="Quattrocento Sans"/>
              </a:rPr>
              <a:t>“Over the top” reaction to an ordinary event or task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 Unicode MS"/>
                <a:ea typeface="Quattrocento Sans"/>
                <a:cs typeface="Arial Unicode MS"/>
                <a:sym typeface="Quattrocento Sans"/>
              </a:rPr>
              <a:t>Demanding behavior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 Unicode MS"/>
                <a:ea typeface="Quattrocento Sans"/>
                <a:cs typeface="Arial Unicode MS"/>
                <a:sym typeface="Quattrocento Sans"/>
              </a:rPr>
              <a:t>Severe changes in sleeping and eating habits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 Unicode MS"/>
                <a:ea typeface="Quattrocento Sans"/>
                <a:cs typeface="Arial Unicode MS"/>
                <a:sym typeface="Quattrocento Sans"/>
              </a:rPr>
              <a:t>Prefers isolation to involvement in social activities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F6F1609-2CED-4767-A084-68BC1BF6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5835" y="1683016"/>
            <a:ext cx="3593928" cy="35939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326E97-DA4F-48EA-9031-5617EAB695F0}"/>
              </a:ext>
            </a:extLst>
          </p:cNvPr>
          <p:cNvSpPr txBox="1"/>
          <p:nvPr/>
        </p:nvSpPr>
        <p:spPr>
          <a:xfrm>
            <a:off x="1032589" y="5315941"/>
            <a:ext cx="225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en.wikibooks.org/wiki/File:Go-home.sv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46322852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ctrTitle"/>
          </p:nvPr>
        </p:nvSpPr>
        <p:spPr>
          <a:xfrm>
            <a:off x="197861" y="-13605"/>
            <a:ext cx="10144744" cy="11176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4299A0"/>
              </a:buClr>
              <a:buSzPct val="25000"/>
            </a:pPr>
            <a:r>
              <a:rPr lang="en-US" sz="4000" dirty="0">
                <a:solidFill>
                  <a:schemeClr val="tx1"/>
                </a:solidFill>
                <a:latin typeface="Arial Unicode MS"/>
                <a:cs typeface="Arial Unicode MS"/>
                <a:sym typeface="Arial"/>
              </a:rPr>
              <a:t>Behaviors Often Seen at School</a:t>
            </a:r>
            <a:endParaRPr lang="en-US" sz="4000" b="1" dirty="0">
              <a:solidFill>
                <a:schemeClr val="tx1"/>
              </a:solidFill>
              <a:latin typeface="Arial Unicode MS"/>
              <a:ea typeface="Impact"/>
              <a:cs typeface="Arial Unicode MS"/>
              <a:sym typeface="Impac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0111" y="1247423"/>
            <a:ext cx="7997610" cy="5117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Quattrocento Sans"/>
              <a:buChar char="•"/>
            </a:pPr>
            <a:r>
              <a:rPr lang="en-US" sz="2400" dirty="0">
                <a:latin typeface="Arial Unicode MS"/>
                <a:ea typeface="Quattrocento Sans"/>
                <a:cs typeface="Arial Unicode MS"/>
                <a:sym typeface="Quattrocento Sans"/>
              </a:rPr>
              <a:t>Misses class frequently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Quattrocento Sans"/>
              <a:buChar char="•"/>
            </a:pPr>
            <a:r>
              <a:rPr lang="en-US" sz="2400" dirty="0">
                <a:latin typeface="Arial Unicode MS"/>
                <a:ea typeface="Quattrocento Sans"/>
                <a:cs typeface="Arial Unicode MS"/>
                <a:sym typeface="Quattrocento Sans"/>
              </a:rPr>
              <a:t>Misses assignments and tests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Quattrocento Sans"/>
              <a:buChar char="•"/>
            </a:pPr>
            <a:r>
              <a:rPr lang="en-US" sz="2400" dirty="0">
                <a:latin typeface="Arial Unicode MS"/>
                <a:ea typeface="Quattrocento Sans"/>
                <a:cs typeface="Arial Unicode MS"/>
                <a:sym typeface="Quattrocento Sans"/>
              </a:rPr>
              <a:t>Quality of work gets worse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Quattrocento Sans"/>
              <a:buChar char="•"/>
            </a:pPr>
            <a:r>
              <a:rPr lang="en-US" sz="2400" dirty="0">
                <a:latin typeface="Arial Unicode MS"/>
                <a:ea typeface="Quattrocento Sans"/>
                <a:cs typeface="Arial Unicode MS"/>
                <a:sym typeface="Quattrocento Sans"/>
              </a:rPr>
              <a:t>Extremely disorganized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Quattrocento Sans"/>
              <a:buChar char="•"/>
            </a:pPr>
            <a:r>
              <a:rPr lang="en-US" sz="2400" dirty="0">
                <a:latin typeface="Arial Unicode MS"/>
                <a:ea typeface="Quattrocento Sans"/>
                <a:cs typeface="Arial Unicode MS"/>
                <a:sym typeface="Quattrocento Sans"/>
              </a:rPr>
              <a:t>Expresses violence, thoughts of death, hopelessness, social isolation or confusion in schoolwork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Quattrocento Sans"/>
              <a:buChar char="•"/>
            </a:pPr>
            <a:r>
              <a:rPr lang="en-US" sz="2400" dirty="0">
                <a:latin typeface="Arial Unicode MS"/>
                <a:ea typeface="Quattrocento Sans"/>
                <a:cs typeface="Arial Unicode MS"/>
                <a:sym typeface="Quattrocento Sans"/>
              </a:rPr>
              <a:t>Frequently seeks special conditions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Quattrocento Sans"/>
              <a:buChar char="•"/>
            </a:pPr>
            <a:r>
              <a:rPr lang="en-US" sz="2400" dirty="0">
                <a:latin typeface="Arial Unicode MS"/>
                <a:ea typeface="Quattrocento Sans"/>
                <a:cs typeface="Arial Unicode MS"/>
                <a:sym typeface="Quattrocento Sans"/>
              </a:rPr>
              <a:t>Shows patterns of perfectionism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Quattrocento Sans"/>
              <a:buChar char="•"/>
            </a:pPr>
            <a:r>
              <a:rPr lang="en-US" sz="2400" dirty="0">
                <a:latin typeface="Arial Unicode MS"/>
                <a:ea typeface="Quattrocento Sans"/>
                <a:cs typeface="Arial Unicode MS"/>
                <a:sym typeface="Quattrocento Sans"/>
              </a:rPr>
              <a:t>Responds very emotionally to grades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7E006C5-754B-45C4-A369-4EADDAF37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296272" y="1556342"/>
            <a:ext cx="2282010" cy="41386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2E9E1D-3055-4445-A165-41D4D2F13328}"/>
              </a:ext>
            </a:extLst>
          </p:cNvPr>
          <p:cNvSpPr txBox="1"/>
          <p:nvPr/>
        </p:nvSpPr>
        <p:spPr>
          <a:xfrm>
            <a:off x="9296272" y="5699400"/>
            <a:ext cx="22820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Licensed under </a:t>
            </a:r>
            <a:r>
              <a:rPr lang="en-US" sz="1200" dirty="0">
                <a:hlinkClick r:id="rId5" tooltip="https://creativecommons.org/licenses/by-sa/3.0/"/>
              </a:rPr>
              <a:t>CC BY-SA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72723348"/>
      </p:ext>
    </p:extLst>
  </p:cSld>
  <p:clrMapOvr>
    <a:masterClrMapping/>
  </p:clrMapOvr>
  <p:transition spd="slow"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</TotalTime>
  <Words>2213</Words>
  <Application>Microsoft Macintosh PowerPoint</Application>
  <PresentationFormat>Widescreen</PresentationFormat>
  <Paragraphs>242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 Unicode MS</vt:lpstr>
      <vt:lpstr>Arial</vt:lpstr>
      <vt:lpstr>Calibri</vt:lpstr>
      <vt:lpstr>Century Gothic</vt:lpstr>
      <vt:lpstr>Courier New</vt:lpstr>
      <vt:lpstr>Quattrocento Sans</vt:lpstr>
      <vt:lpstr>Times New Roman</vt:lpstr>
      <vt:lpstr>Wingdings 3</vt:lpstr>
      <vt:lpstr>Ion</vt:lpstr>
      <vt:lpstr>Youth Wellness &amp; Mental Health</vt:lpstr>
      <vt:lpstr>Why does Mental Health Matter?</vt:lpstr>
      <vt:lpstr>Facts about Mental Health &amp; Youth</vt:lpstr>
      <vt:lpstr>Why Partner with Schools?</vt:lpstr>
      <vt:lpstr>Know the WARNING SIGNS</vt:lpstr>
      <vt:lpstr>Warning Signs of a Mental Health Condition</vt:lpstr>
      <vt:lpstr>Warning Signs of a Mental Health Condition – Cont’d</vt:lpstr>
      <vt:lpstr>Behaviors Often Seen at Home</vt:lpstr>
      <vt:lpstr>Behaviors Often Seen at School</vt:lpstr>
      <vt:lpstr>Risks of Not Intervening </vt:lpstr>
      <vt:lpstr>Become an ADVOCATE for Your Child</vt:lpstr>
      <vt:lpstr>NAMI Howard County as a Resource</vt:lpstr>
      <vt:lpstr>PowerPoint Presentation</vt:lpstr>
      <vt:lpstr>How You Can Help Your Teen</vt:lpstr>
      <vt:lpstr>PowerPoint Presentation</vt:lpstr>
      <vt:lpstr>What is a NAMI Parent Support Group?</vt:lpstr>
      <vt:lpstr>What happens in a parent support group?</vt:lpstr>
      <vt:lpstr>PowerPoint Presentation</vt:lpstr>
      <vt:lpstr>     Denise Giuliano Executive Director  NAMI Howard County   410-772-9300  dgiuliano.namihc@gmail.com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and Mental Health</dc:title>
  <dc:creator>Joseline D. Castanos</dc:creator>
  <cp:lastModifiedBy>Mom Bennett</cp:lastModifiedBy>
  <cp:revision>58</cp:revision>
  <cp:lastPrinted>2020-11-16T22:22:13Z</cp:lastPrinted>
  <dcterms:created xsi:type="dcterms:W3CDTF">2020-09-15T12:57:50Z</dcterms:created>
  <dcterms:modified xsi:type="dcterms:W3CDTF">2021-02-12T22:02:17Z</dcterms:modified>
</cp:coreProperties>
</file>